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731" r:id="rId1"/>
  </p:sldMasterIdLst>
  <p:notesMasterIdLst>
    <p:notesMasterId r:id="rId24"/>
  </p:notesMasterIdLst>
  <p:handoutMasterIdLst>
    <p:handoutMasterId r:id="rId25"/>
  </p:handoutMasterIdLst>
  <p:sldIdLst>
    <p:sldId id="265" r:id="rId2"/>
    <p:sldId id="320" r:id="rId3"/>
    <p:sldId id="383" r:id="rId4"/>
    <p:sldId id="530" r:id="rId5"/>
    <p:sldId id="499" r:id="rId6"/>
    <p:sldId id="506" r:id="rId7"/>
    <p:sldId id="507" r:id="rId8"/>
    <p:sldId id="508" r:id="rId9"/>
    <p:sldId id="494" r:id="rId10"/>
    <p:sldId id="500" r:id="rId11"/>
    <p:sldId id="443" r:id="rId12"/>
    <p:sldId id="446" r:id="rId13"/>
    <p:sldId id="456" r:id="rId14"/>
    <p:sldId id="471" r:id="rId15"/>
    <p:sldId id="454" r:id="rId16"/>
    <p:sldId id="474" r:id="rId17"/>
    <p:sldId id="473" r:id="rId18"/>
    <p:sldId id="485" r:id="rId19"/>
    <p:sldId id="484" r:id="rId20"/>
    <p:sldId id="372" r:id="rId21"/>
    <p:sldId id="373" r:id="rId22"/>
    <p:sldId id="370" r:id="rId23"/>
  </p:sldIdLst>
  <p:sldSz cx="12188825" cy="6858000"/>
  <p:notesSz cx="7099300" cy="10234613"/>
  <p:embeddedFontLst>
    <p:embeddedFont>
      <p:font typeface="Corbel" panose="020B0503020204020204" pitchFamily="34" charset="0"/>
      <p:regular r:id="rId26"/>
      <p:bold r:id="rId27"/>
      <p:italic r:id="rId28"/>
      <p:boldItalic r:id="rId29"/>
    </p:embeddedFont>
    <p:embeddedFont>
      <p:font typeface="Trebuchet MS" panose="020B0603020202020204" pitchFamily="34" charset="0"/>
      <p:regular r:id="rId30"/>
      <p:bold r:id="rId31"/>
      <p:italic r:id="rId32"/>
      <p:boldItalic r:id="rId33"/>
    </p:embeddedFont>
    <p:embeddedFont>
      <p:font typeface="Verdana" panose="020B0604030504040204" pitchFamily="34" charset="0"/>
      <p:regular r:id="rId34"/>
      <p:bold r:id="rId35"/>
      <p:italic r:id="rId36"/>
      <p:boldItalic r:id="rId37"/>
    </p:embeddedFont>
    <p:embeddedFont>
      <p:font typeface="Wingdings 3" panose="05040102010807070707" pitchFamily="18" charset="2"/>
      <p:regular r:id="rId38"/>
    </p:embeddedFont>
  </p:embeddedFontLst>
  <p:custDataLst>
    <p:tags r:id="rId3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48424A5-1818-4EEF-BDD3-7DD04C65A4B9}">
          <p14:sldIdLst>
            <p14:sldId id="265"/>
            <p14:sldId id="320"/>
            <p14:sldId id="383"/>
            <p14:sldId id="530"/>
          </p14:sldIdLst>
        </p14:section>
        <p14:section name="Intro" id="{B3AD5C40-921E-4BCB-9092-EB3A0D6EBC0F}">
          <p14:sldIdLst>
            <p14:sldId id="499"/>
            <p14:sldId id="506"/>
            <p14:sldId id="507"/>
            <p14:sldId id="508"/>
            <p14:sldId id="494"/>
            <p14:sldId id="500"/>
            <p14:sldId id="443"/>
          </p14:sldIdLst>
        </p14:section>
        <p14:section name="6-Sigma Methodology" id="{41BFAA9F-9678-42C1-9A45-3349E08EC3CA}">
          <p14:sldIdLst>
            <p14:sldId id="446"/>
            <p14:sldId id="456"/>
            <p14:sldId id="471"/>
            <p14:sldId id="454"/>
          </p14:sldIdLst>
        </p14:section>
        <p14:section name="6 Sigma Management" id="{12C73983-CF71-4F39-A18A-EA178BF7F2FB}">
          <p14:sldIdLst>
            <p14:sldId id="474"/>
            <p14:sldId id="473"/>
          </p14:sldIdLst>
        </p14:section>
        <p14:section name="WorkShop" id="{AAFFC174-F4E1-4DC0-AEFA-0E2481C2333E}">
          <p14:sldIdLst>
            <p14:sldId id="485"/>
            <p14:sldId id="484"/>
          </p14:sldIdLst>
        </p14:section>
        <p14:section name="Conclusion" id="{8431DF98-66F7-44D5-A585-613CBF9BBCE7}">
          <p14:sldIdLst>
            <p14:sldId id="372"/>
            <p14:sldId id="373"/>
            <p14:sldId id="370"/>
          </p14:sldIdLst>
        </p14:section>
      </p14:sectionLst>
    </p:ex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1C2895-5613-4A32-B822-8453F0C30669}" v="1" dt="2025-04-25T11:38:06.74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22" autoAdjust="0"/>
    <p:restoredTop sz="53781" autoAdjust="0"/>
  </p:normalViewPr>
  <p:slideViewPr>
    <p:cSldViewPr showGuides="1">
      <p:cViewPr varScale="1">
        <p:scale>
          <a:sx n="67" d="100"/>
          <a:sy n="67" d="100"/>
        </p:scale>
        <p:origin x="783" y="27"/>
      </p:cViewPr>
      <p:guideLst>
        <p:guide pos="3839"/>
        <p:guide orient="horz" pos="216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84" d="100"/>
          <a:sy n="84" d="100"/>
        </p:scale>
        <p:origin x="2213" y="10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ph Zammit" userId="214b566a71fc30a2" providerId="LiveId" clId="{73FB176E-5EFE-4FF8-856C-94C9FC80E474}"/>
    <pc:docChg chg="custSel addSld modSld modSection">
      <pc:chgData name="Joseph Zammit" userId="214b566a71fc30a2" providerId="LiveId" clId="{73FB176E-5EFE-4FF8-856C-94C9FC80E474}" dt="2023-10-10T07:07:41.394" v="69"/>
      <pc:docMkLst>
        <pc:docMk/>
      </pc:docMkLst>
      <pc:sldChg chg="addSp delSp modSp mod">
        <pc:chgData name="Joseph Zammit" userId="214b566a71fc30a2" providerId="LiveId" clId="{73FB176E-5EFE-4FF8-856C-94C9FC80E474}" dt="2023-10-10T07:07:41.394" v="69"/>
        <pc:sldMkLst>
          <pc:docMk/>
          <pc:sldMk cId="2808920126" sldId="265"/>
        </pc:sldMkLst>
      </pc:sldChg>
      <pc:sldChg chg="addSp modSp">
        <pc:chgData name="Joseph Zammit" userId="214b566a71fc30a2" providerId="LiveId" clId="{73FB176E-5EFE-4FF8-856C-94C9FC80E474}" dt="2023-10-10T07:06:06.821" v="38"/>
        <pc:sldMkLst>
          <pc:docMk/>
          <pc:sldMk cId="1076024030" sldId="320"/>
        </pc:sldMkLst>
      </pc:sldChg>
      <pc:sldChg chg="addSp modSp">
        <pc:chgData name="Joseph Zammit" userId="214b566a71fc30a2" providerId="LiveId" clId="{73FB176E-5EFE-4FF8-856C-94C9FC80E474}" dt="2023-10-10T07:07:13.633" v="65"/>
        <pc:sldMkLst>
          <pc:docMk/>
          <pc:sldMk cId="772466501" sldId="370"/>
        </pc:sldMkLst>
      </pc:sldChg>
      <pc:sldChg chg="addSp modSp">
        <pc:chgData name="Joseph Zammit" userId="214b566a71fc30a2" providerId="LiveId" clId="{73FB176E-5EFE-4FF8-856C-94C9FC80E474}" dt="2023-10-10T07:07:15.272" v="66"/>
        <pc:sldMkLst>
          <pc:docMk/>
          <pc:sldMk cId="1594081487" sldId="371"/>
        </pc:sldMkLst>
      </pc:sldChg>
      <pc:sldChg chg="addSp modSp">
        <pc:chgData name="Joseph Zammit" userId="214b566a71fc30a2" providerId="LiveId" clId="{73FB176E-5EFE-4FF8-856C-94C9FC80E474}" dt="2023-10-10T07:07:10.529" v="63"/>
        <pc:sldMkLst>
          <pc:docMk/>
          <pc:sldMk cId="3426617457" sldId="372"/>
        </pc:sldMkLst>
      </pc:sldChg>
      <pc:sldChg chg="addSp modSp">
        <pc:chgData name="Joseph Zammit" userId="214b566a71fc30a2" providerId="LiveId" clId="{73FB176E-5EFE-4FF8-856C-94C9FC80E474}" dt="2023-10-10T07:07:12.008" v="64"/>
        <pc:sldMkLst>
          <pc:docMk/>
          <pc:sldMk cId="2289828458" sldId="373"/>
        </pc:sldMkLst>
      </pc:sldChg>
      <pc:sldChg chg="addSp delSp modSp">
        <pc:chgData name="Joseph Zammit" userId="214b566a71fc30a2" providerId="LiveId" clId="{73FB176E-5EFE-4FF8-856C-94C9FC80E474}" dt="2023-10-10T07:06:14.096" v="41"/>
        <pc:sldMkLst>
          <pc:docMk/>
          <pc:sldMk cId="1255454202" sldId="383"/>
        </pc:sldMkLst>
      </pc:sldChg>
      <pc:sldChg chg="addSp modSp">
        <pc:chgData name="Joseph Zammit" userId="214b566a71fc30a2" providerId="LiveId" clId="{73FB176E-5EFE-4FF8-856C-94C9FC80E474}" dt="2023-10-10T07:06:42.099" v="49"/>
        <pc:sldMkLst>
          <pc:docMk/>
          <pc:sldMk cId="3756421398" sldId="443"/>
        </pc:sldMkLst>
      </pc:sldChg>
      <pc:sldChg chg="addSp modSp">
        <pc:chgData name="Joseph Zammit" userId="214b566a71fc30a2" providerId="LiveId" clId="{73FB176E-5EFE-4FF8-856C-94C9FC80E474}" dt="2023-10-10T07:06:44.552" v="50"/>
        <pc:sldMkLst>
          <pc:docMk/>
          <pc:sldMk cId="2013197355" sldId="446"/>
        </pc:sldMkLst>
      </pc:sldChg>
      <pc:sldChg chg="addSp modSp">
        <pc:chgData name="Joseph Zammit" userId="214b566a71fc30a2" providerId="LiveId" clId="{73FB176E-5EFE-4FF8-856C-94C9FC80E474}" dt="2023-10-10T07:06:58.115" v="56"/>
        <pc:sldMkLst>
          <pc:docMk/>
          <pc:sldMk cId="1875969005" sldId="454"/>
        </pc:sldMkLst>
      </pc:sldChg>
      <pc:sldChg chg="addSp modSp">
        <pc:chgData name="Joseph Zammit" userId="214b566a71fc30a2" providerId="LiveId" clId="{73FB176E-5EFE-4FF8-856C-94C9FC80E474}" dt="2023-10-10T07:06:46.241" v="51"/>
        <pc:sldMkLst>
          <pc:docMk/>
          <pc:sldMk cId="1234041735" sldId="456"/>
        </pc:sldMkLst>
      </pc:sldChg>
      <pc:sldChg chg="addSp modSp mod">
        <pc:chgData name="Joseph Zammit" userId="214b566a71fc30a2" providerId="LiveId" clId="{73FB176E-5EFE-4FF8-856C-94C9FC80E474}" dt="2023-10-10T07:06:53.909" v="54" actId="1076"/>
        <pc:sldMkLst>
          <pc:docMk/>
          <pc:sldMk cId="3212804934" sldId="471"/>
        </pc:sldMkLst>
      </pc:sldChg>
      <pc:sldChg chg="addSp modSp">
        <pc:chgData name="Joseph Zammit" userId="214b566a71fc30a2" providerId="LiveId" clId="{73FB176E-5EFE-4FF8-856C-94C9FC80E474}" dt="2023-10-10T07:07:02.032" v="58"/>
        <pc:sldMkLst>
          <pc:docMk/>
          <pc:sldMk cId="3420189245" sldId="473"/>
        </pc:sldMkLst>
      </pc:sldChg>
      <pc:sldChg chg="addSp modSp">
        <pc:chgData name="Joseph Zammit" userId="214b566a71fc30a2" providerId="LiveId" clId="{73FB176E-5EFE-4FF8-856C-94C9FC80E474}" dt="2023-10-10T07:07:00.410" v="57"/>
        <pc:sldMkLst>
          <pc:docMk/>
          <pc:sldMk cId="2504585700" sldId="474"/>
        </pc:sldMkLst>
      </pc:sldChg>
      <pc:sldChg chg="addSp modSp">
        <pc:chgData name="Joseph Zammit" userId="214b566a71fc30a2" providerId="LiveId" clId="{73FB176E-5EFE-4FF8-856C-94C9FC80E474}" dt="2023-10-10T07:07:04.473" v="59"/>
        <pc:sldMkLst>
          <pc:docMk/>
          <pc:sldMk cId="4015564202" sldId="479"/>
        </pc:sldMkLst>
      </pc:sldChg>
      <pc:sldChg chg="addSp modSp">
        <pc:chgData name="Joseph Zammit" userId="214b566a71fc30a2" providerId="LiveId" clId="{73FB176E-5EFE-4FF8-856C-94C9FC80E474}" dt="2023-10-10T07:07:05.865" v="60"/>
        <pc:sldMkLst>
          <pc:docMk/>
          <pc:sldMk cId="3177465933" sldId="483"/>
        </pc:sldMkLst>
      </pc:sldChg>
      <pc:sldChg chg="addSp modSp">
        <pc:chgData name="Joseph Zammit" userId="214b566a71fc30a2" providerId="LiveId" clId="{73FB176E-5EFE-4FF8-856C-94C9FC80E474}" dt="2023-10-10T07:07:08.874" v="62"/>
        <pc:sldMkLst>
          <pc:docMk/>
          <pc:sldMk cId="1812828105" sldId="484"/>
        </pc:sldMkLst>
      </pc:sldChg>
      <pc:sldChg chg="addSp modSp">
        <pc:chgData name="Joseph Zammit" userId="214b566a71fc30a2" providerId="LiveId" clId="{73FB176E-5EFE-4FF8-856C-94C9FC80E474}" dt="2023-10-10T07:07:07.746" v="61"/>
        <pc:sldMkLst>
          <pc:docMk/>
          <pc:sldMk cId="3880385035" sldId="485"/>
        </pc:sldMkLst>
      </pc:sldChg>
      <pc:sldChg chg="addSp modSp">
        <pc:chgData name="Joseph Zammit" userId="214b566a71fc30a2" providerId="LiveId" clId="{73FB176E-5EFE-4FF8-856C-94C9FC80E474}" dt="2023-10-10T07:06:38.938" v="47"/>
        <pc:sldMkLst>
          <pc:docMk/>
          <pc:sldMk cId="144586423" sldId="494"/>
        </pc:sldMkLst>
      </pc:sldChg>
      <pc:sldChg chg="addSp modSp">
        <pc:chgData name="Joseph Zammit" userId="214b566a71fc30a2" providerId="LiveId" clId="{73FB176E-5EFE-4FF8-856C-94C9FC80E474}" dt="2023-10-10T07:06:23.077" v="43"/>
        <pc:sldMkLst>
          <pc:docMk/>
          <pc:sldMk cId="2070012388" sldId="499"/>
        </pc:sldMkLst>
      </pc:sldChg>
      <pc:sldChg chg="addSp modSp">
        <pc:chgData name="Joseph Zammit" userId="214b566a71fc30a2" providerId="LiveId" clId="{73FB176E-5EFE-4FF8-856C-94C9FC80E474}" dt="2023-10-10T07:06:40.792" v="48"/>
        <pc:sldMkLst>
          <pc:docMk/>
          <pc:sldMk cId="3746406826" sldId="500"/>
        </pc:sldMkLst>
      </pc:sldChg>
      <pc:sldChg chg="addSp modSp">
        <pc:chgData name="Joseph Zammit" userId="214b566a71fc30a2" providerId="LiveId" clId="{73FB176E-5EFE-4FF8-856C-94C9FC80E474}" dt="2023-10-10T07:06:29.137" v="44"/>
        <pc:sldMkLst>
          <pc:docMk/>
          <pc:sldMk cId="1698620823" sldId="506"/>
        </pc:sldMkLst>
      </pc:sldChg>
      <pc:sldChg chg="addSp modSp">
        <pc:chgData name="Joseph Zammit" userId="214b566a71fc30a2" providerId="LiveId" clId="{73FB176E-5EFE-4FF8-856C-94C9FC80E474}" dt="2023-10-10T07:06:32.804" v="45"/>
        <pc:sldMkLst>
          <pc:docMk/>
          <pc:sldMk cId="3376590400" sldId="507"/>
        </pc:sldMkLst>
      </pc:sldChg>
      <pc:sldChg chg="addSp modSp">
        <pc:chgData name="Joseph Zammit" userId="214b566a71fc30a2" providerId="LiveId" clId="{73FB176E-5EFE-4FF8-856C-94C9FC80E474}" dt="2023-10-10T07:06:37.703" v="46"/>
        <pc:sldMkLst>
          <pc:docMk/>
          <pc:sldMk cId="377404262" sldId="508"/>
        </pc:sldMkLst>
      </pc:sldChg>
      <pc:sldChg chg="addSp modSp">
        <pc:chgData name="Joseph Zammit" userId="214b566a71fc30a2" providerId="LiveId" clId="{73FB176E-5EFE-4FF8-856C-94C9FC80E474}" dt="2023-10-10T07:06:48.006" v="52"/>
        <pc:sldMkLst>
          <pc:docMk/>
          <pc:sldMk cId="57568442" sldId="526"/>
        </pc:sldMkLst>
      </pc:sldChg>
      <pc:sldChg chg="addSp modSp">
        <pc:chgData name="Joseph Zammit" userId="214b566a71fc30a2" providerId="LiveId" clId="{73FB176E-5EFE-4FF8-856C-94C9FC80E474}" dt="2023-10-10T07:06:56.178" v="55"/>
        <pc:sldMkLst>
          <pc:docMk/>
          <pc:sldMk cId="357920847" sldId="529"/>
        </pc:sldMkLst>
      </pc:sldChg>
      <pc:sldChg chg="addSp modSp add mod">
        <pc:chgData name="Joseph Zammit" userId="214b566a71fc30a2" providerId="LiveId" clId="{73FB176E-5EFE-4FF8-856C-94C9FC80E474}" dt="2023-10-10T07:05:55.733" v="36"/>
        <pc:sldMkLst>
          <pc:docMk/>
          <pc:sldMk cId="15369905" sldId="530"/>
        </pc:sldMkLst>
      </pc:sldChg>
    </pc:docChg>
  </pc:docChgLst>
  <pc:docChgLst>
    <pc:chgData name="Joseph Zammit" userId="214b566a71fc30a2" providerId="LiveId" clId="{10389DA1-0F10-4D69-98FC-1BFB2F53D68A}"/>
    <pc:docChg chg="custSel delSld modSld modSection">
      <pc:chgData name="Joseph Zammit" userId="214b566a71fc30a2" providerId="LiveId" clId="{10389DA1-0F10-4D69-98FC-1BFB2F53D68A}" dt="2024-06-15T07:59:44.921" v="31" actId="27636"/>
      <pc:docMkLst>
        <pc:docMk/>
      </pc:docMkLst>
      <pc:sldChg chg="del">
        <pc:chgData name="Joseph Zammit" userId="214b566a71fc30a2" providerId="LiveId" clId="{10389DA1-0F10-4D69-98FC-1BFB2F53D68A}" dt="2024-06-15T07:45:46.877" v="1" actId="2696"/>
        <pc:sldMkLst>
          <pc:docMk/>
          <pc:sldMk cId="1594081487" sldId="371"/>
        </pc:sldMkLst>
      </pc:sldChg>
      <pc:sldChg chg="del">
        <pc:chgData name="Joseph Zammit" userId="214b566a71fc30a2" providerId="LiveId" clId="{10389DA1-0F10-4D69-98FC-1BFB2F53D68A}" dt="2024-06-15T07:47:04.590" v="5" actId="47"/>
        <pc:sldMkLst>
          <pc:docMk/>
          <pc:sldMk cId="4015564202" sldId="479"/>
        </pc:sldMkLst>
      </pc:sldChg>
      <pc:sldChg chg="del">
        <pc:chgData name="Joseph Zammit" userId="214b566a71fc30a2" providerId="LiveId" clId="{10389DA1-0F10-4D69-98FC-1BFB2F53D68A}" dt="2024-06-15T07:47:09.913" v="6" actId="47"/>
        <pc:sldMkLst>
          <pc:docMk/>
          <pc:sldMk cId="3177465933" sldId="483"/>
        </pc:sldMkLst>
      </pc:sldChg>
      <pc:sldChg chg="modSp mod">
        <pc:chgData name="Joseph Zammit" userId="214b566a71fc30a2" providerId="LiveId" clId="{10389DA1-0F10-4D69-98FC-1BFB2F53D68A}" dt="2024-06-15T07:59:44.921" v="31" actId="27636"/>
        <pc:sldMkLst>
          <pc:docMk/>
          <pc:sldMk cId="1812828105" sldId="484"/>
        </pc:sldMkLst>
      </pc:sldChg>
      <pc:sldChg chg="del">
        <pc:chgData name="Joseph Zammit" userId="214b566a71fc30a2" providerId="LiveId" clId="{10389DA1-0F10-4D69-98FC-1BFB2F53D68A}" dt="2024-06-15T07:46:43.848" v="3" actId="47"/>
        <pc:sldMkLst>
          <pc:docMk/>
          <pc:sldMk cId="57568442" sldId="526"/>
        </pc:sldMkLst>
      </pc:sldChg>
      <pc:sldChg chg="del">
        <pc:chgData name="Joseph Zammit" userId="214b566a71fc30a2" providerId="LiveId" clId="{10389DA1-0F10-4D69-98FC-1BFB2F53D68A}" dt="2024-06-15T07:46:46.307" v="4" actId="47"/>
        <pc:sldMkLst>
          <pc:docMk/>
          <pc:sldMk cId="357920847" sldId="529"/>
        </pc:sldMkLst>
      </pc:sldChg>
      <pc:sldChg chg="del">
        <pc:chgData name="Joseph Zammit" userId="214b566a71fc30a2" providerId="LiveId" clId="{10389DA1-0F10-4D69-98FC-1BFB2F53D68A}" dt="2024-06-15T07:45:50.423" v="2" actId="2696"/>
        <pc:sldMkLst>
          <pc:docMk/>
          <pc:sldMk cId="3201947957" sldId="532"/>
        </pc:sldMkLst>
      </pc:sldChg>
      <pc:sldChg chg="del">
        <pc:chgData name="Joseph Zammit" userId="214b566a71fc30a2" providerId="LiveId" clId="{10389DA1-0F10-4D69-98FC-1BFB2F53D68A}" dt="2024-06-15T07:45:39.209" v="0" actId="2696"/>
        <pc:sldMkLst>
          <pc:docMk/>
          <pc:sldMk cId="3200759211" sldId="533"/>
        </pc:sldMkLst>
      </pc:sldChg>
    </pc:docChg>
  </pc:docChgLst>
  <pc:docChgLst>
    <pc:chgData name="Antonio Maffei" userId="a119a52e-8f4f-40e6-be0f-4e5f9ee8d680" providerId="ADAL" clId="{AE1C2895-5613-4A32-B822-8453F0C30669}"/>
    <pc:docChg chg="modSld">
      <pc:chgData name="Antonio Maffei" userId="a119a52e-8f4f-40e6-be0f-4e5f9ee8d680" providerId="ADAL" clId="{AE1C2895-5613-4A32-B822-8453F0C30669}" dt="2025-04-25T11:38:11.270" v="1" actId="1076"/>
      <pc:docMkLst>
        <pc:docMk/>
      </pc:docMkLst>
      <pc:sldChg chg="addSp modSp mod">
        <pc:chgData name="Antonio Maffei" userId="a119a52e-8f4f-40e6-be0f-4e5f9ee8d680" providerId="ADAL" clId="{AE1C2895-5613-4A32-B822-8453F0C30669}" dt="2025-04-25T11:38:11.270" v="1" actId="1076"/>
        <pc:sldMkLst>
          <pc:docMk/>
          <pc:sldMk cId="2808920126" sldId="265"/>
        </pc:sldMkLst>
        <pc:spChg chg="add mod">
          <ac:chgData name="Antonio Maffei" userId="a119a52e-8f4f-40e6-be0f-4e5f9ee8d680" providerId="ADAL" clId="{AE1C2895-5613-4A32-B822-8453F0C30669}" dt="2025-04-25T11:38:11.270" v="1" actId="1076"/>
          <ac:spMkLst>
            <pc:docMk/>
            <pc:sldMk cId="2808920126" sldId="265"/>
            <ac:spMk id="5" creationId="{681D2D6E-15F8-3129-1E36-B77A3FB6A41A}"/>
          </ac:spMkLst>
        </pc:spChg>
      </pc:sldChg>
    </pc:docChg>
  </pc:docChgLst>
  <pc:docChgLst>
    <pc:chgData name="Joseph Zammit" userId="214b566a71fc30a2" providerId="LiveId" clId="{CB8BAC4A-AF4B-4069-9E5E-F2F08238205A}"/>
    <pc:docChg chg="undo custSel modSld">
      <pc:chgData name="Joseph Zammit" userId="214b566a71fc30a2" providerId="LiveId" clId="{CB8BAC4A-AF4B-4069-9E5E-F2F08238205A}" dt="2024-05-13T06:46:41.537" v="3" actId="313"/>
      <pc:docMkLst>
        <pc:docMk/>
      </pc:docMkLst>
      <pc:sldChg chg="modSp mod">
        <pc:chgData name="Joseph Zammit" userId="214b566a71fc30a2" providerId="LiveId" clId="{CB8BAC4A-AF4B-4069-9E5E-F2F08238205A}" dt="2024-05-13T06:46:41.537" v="3" actId="313"/>
        <pc:sldMkLst>
          <pc:docMk/>
          <pc:sldMk cId="3201947957" sldId="532"/>
        </pc:sldMkLst>
      </pc:sldChg>
    </pc:docChg>
  </pc:docChgLst>
  <pc:docChgLst>
    <pc:chgData name="Joseph Zammit" userId="214b566a71fc30a2" providerId="LiveId" clId="{9E962A42-FC43-496C-9920-5B168F0D3F8D}"/>
    <pc:docChg chg="custSel addSld delSld modSld sldOrd delSection modSection">
      <pc:chgData name="Joseph Zammit" userId="214b566a71fc30a2" providerId="LiveId" clId="{9E962A42-FC43-496C-9920-5B168F0D3F8D}" dt="2023-10-16T09:03:22.186" v="773" actId="729"/>
      <pc:docMkLst>
        <pc:docMk/>
      </pc:docMkLst>
      <pc:sldChg chg="del modNotesTx">
        <pc:chgData name="Joseph Zammit" userId="214b566a71fc30a2" providerId="LiveId" clId="{9E962A42-FC43-496C-9920-5B168F0D3F8D}" dt="2023-09-28T15:53:44.248" v="15" actId="47"/>
        <pc:sldMkLst>
          <pc:docMk/>
          <pc:sldMk cId="0" sldId="310"/>
        </pc:sldMkLst>
      </pc:sldChg>
      <pc:sldChg chg="modSp mod">
        <pc:chgData name="Joseph Zammit" userId="214b566a71fc30a2" providerId="LiveId" clId="{9E962A42-FC43-496C-9920-5B168F0D3F8D}" dt="2023-09-28T15:55:20.794" v="59" actId="20577"/>
        <pc:sldMkLst>
          <pc:docMk/>
          <pc:sldMk cId="2289828458" sldId="373"/>
        </pc:sldMkLst>
      </pc:sldChg>
      <pc:sldChg chg="modSp mod">
        <pc:chgData name="Joseph Zammit" userId="214b566a71fc30a2" providerId="LiveId" clId="{9E962A42-FC43-496C-9920-5B168F0D3F8D}" dt="2023-09-28T15:58:22.917" v="68" actId="20577"/>
        <pc:sldMkLst>
          <pc:docMk/>
          <pc:sldMk cId="1255454202" sldId="383"/>
        </pc:sldMkLst>
      </pc:sldChg>
      <pc:sldChg chg="del">
        <pc:chgData name="Joseph Zammit" userId="214b566a71fc30a2" providerId="LiveId" clId="{9E962A42-FC43-496C-9920-5B168F0D3F8D}" dt="2023-09-28T15:49:53.612" v="9" actId="47"/>
        <pc:sldMkLst>
          <pc:docMk/>
          <pc:sldMk cId="2113507077" sldId="440"/>
        </pc:sldMkLst>
      </pc:sldChg>
      <pc:sldChg chg="del">
        <pc:chgData name="Joseph Zammit" userId="214b566a71fc30a2" providerId="LiveId" clId="{9E962A42-FC43-496C-9920-5B168F0D3F8D}" dt="2023-09-28T15:50:18.788" v="10" actId="47"/>
        <pc:sldMkLst>
          <pc:docMk/>
          <pc:sldMk cId="2346875414" sldId="442"/>
        </pc:sldMkLst>
      </pc:sldChg>
      <pc:sldChg chg="del">
        <pc:chgData name="Joseph Zammit" userId="214b566a71fc30a2" providerId="LiveId" clId="{9E962A42-FC43-496C-9920-5B168F0D3F8D}" dt="2023-09-28T16:01:00.073" v="81" actId="47"/>
        <pc:sldMkLst>
          <pc:docMk/>
          <pc:sldMk cId="1407424904" sldId="449"/>
        </pc:sldMkLst>
      </pc:sldChg>
      <pc:sldChg chg="del">
        <pc:chgData name="Joseph Zammit" userId="214b566a71fc30a2" providerId="LiveId" clId="{9E962A42-FC43-496C-9920-5B168F0D3F8D}" dt="2023-09-28T16:00:48.250" v="80" actId="47"/>
        <pc:sldMkLst>
          <pc:docMk/>
          <pc:sldMk cId="4135394549" sldId="451"/>
        </pc:sldMkLst>
      </pc:sldChg>
      <pc:sldChg chg="del">
        <pc:chgData name="Joseph Zammit" userId="214b566a71fc30a2" providerId="LiveId" clId="{9E962A42-FC43-496C-9920-5B168F0D3F8D}" dt="2023-09-28T16:00:48.250" v="80" actId="47"/>
        <pc:sldMkLst>
          <pc:docMk/>
          <pc:sldMk cId="4136481520" sldId="452"/>
        </pc:sldMkLst>
      </pc:sldChg>
      <pc:sldChg chg="del">
        <pc:chgData name="Joseph Zammit" userId="214b566a71fc30a2" providerId="LiveId" clId="{9E962A42-FC43-496C-9920-5B168F0D3F8D}" dt="2023-09-28T16:01:08.587" v="82" actId="47"/>
        <pc:sldMkLst>
          <pc:docMk/>
          <pc:sldMk cId="3128312012" sldId="453"/>
        </pc:sldMkLst>
      </pc:sldChg>
      <pc:sldChg chg="del">
        <pc:chgData name="Joseph Zammit" userId="214b566a71fc30a2" providerId="LiveId" clId="{9E962A42-FC43-496C-9920-5B168F0D3F8D}" dt="2023-09-28T16:01:35.208" v="89" actId="47"/>
        <pc:sldMkLst>
          <pc:docMk/>
          <pc:sldMk cId="2015354885" sldId="455"/>
        </pc:sldMkLst>
      </pc:sldChg>
      <pc:sldChg chg="ord">
        <pc:chgData name="Joseph Zammit" userId="214b566a71fc30a2" providerId="LiveId" clId="{9E962A42-FC43-496C-9920-5B168F0D3F8D}" dt="2023-09-28T16:01:15.345" v="84"/>
        <pc:sldMkLst>
          <pc:docMk/>
          <pc:sldMk cId="1234041735" sldId="456"/>
        </pc:sldMkLst>
      </pc:sldChg>
      <pc:sldChg chg="del">
        <pc:chgData name="Joseph Zammit" userId="214b566a71fc30a2" providerId="LiveId" clId="{9E962A42-FC43-496C-9920-5B168F0D3F8D}" dt="2023-09-28T15:53:31.105" v="13" actId="47"/>
        <pc:sldMkLst>
          <pc:docMk/>
          <pc:sldMk cId="1735518211" sldId="457"/>
        </pc:sldMkLst>
      </pc:sldChg>
      <pc:sldChg chg="del">
        <pc:chgData name="Joseph Zammit" userId="214b566a71fc30a2" providerId="LiveId" clId="{9E962A42-FC43-496C-9920-5B168F0D3F8D}" dt="2023-09-28T15:53:31.105" v="13" actId="47"/>
        <pc:sldMkLst>
          <pc:docMk/>
          <pc:sldMk cId="3374036766" sldId="458"/>
        </pc:sldMkLst>
      </pc:sldChg>
      <pc:sldChg chg="del">
        <pc:chgData name="Joseph Zammit" userId="214b566a71fc30a2" providerId="LiveId" clId="{9E962A42-FC43-496C-9920-5B168F0D3F8D}" dt="2023-09-28T15:53:31.105" v="13" actId="47"/>
        <pc:sldMkLst>
          <pc:docMk/>
          <pc:sldMk cId="3229787535" sldId="459"/>
        </pc:sldMkLst>
      </pc:sldChg>
      <pc:sldChg chg="del">
        <pc:chgData name="Joseph Zammit" userId="214b566a71fc30a2" providerId="LiveId" clId="{9E962A42-FC43-496C-9920-5B168F0D3F8D}" dt="2023-09-28T15:53:31.105" v="13" actId="47"/>
        <pc:sldMkLst>
          <pc:docMk/>
          <pc:sldMk cId="833347244" sldId="460"/>
        </pc:sldMkLst>
      </pc:sldChg>
      <pc:sldChg chg="del">
        <pc:chgData name="Joseph Zammit" userId="214b566a71fc30a2" providerId="LiveId" clId="{9E962A42-FC43-496C-9920-5B168F0D3F8D}" dt="2023-09-28T15:53:31.105" v="13" actId="47"/>
        <pc:sldMkLst>
          <pc:docMk/>
          <pc:sldMk cId="113904389" sldId="462"/>
        </pc:sldMkLst>
      </pc:sldChg>
      <pc:sldChg chg="del">
        <pc:chgData name="Joseph Zammit" userId="214b566a71fc30a2" providerId="LiveId" clId="{9E962A42-FC43-496C-9920-5B168F0D3F8D}" dt="2023-09-28T15:53:31.105" v="13" actId="47"/>
        <pc:sldMkLst>
          <pc:docMk/>
          <pc:sldMk cId="1600225786" sldId="463"/>
        </pc:sldMkLst>
      </pc:sldChg>
      <pc:sldChg chg="del modNotesTx">
        <pc:chgData name="Joseph Zammit" userId="214b566a71fc30a2" providerId="LiveId" clId="{9E962A42-FC43-496C-9920-5B168F0D3F8D}" dt="2023-09-28T16:01:47.411" v="91" actId="47"/>
        <pc:sldMkLst>
          <pc:docMk/>
          <pc:sldMk cId="2959306365" sldId="470"/>
        </pc:sldMkLst>
      </pc:sldChg>
      <pc:sldChg chg="ord">
        <pc:chgData name="Joseph Zammit" userId="214b566a71fc30a2" providerId="LiveId" clId="{9E962A42-FC43-496C-9920-5B168F0D3F8D}" dt="2023-09-28T16:01:31.861" v="88"/>
        <pc:sldMkLst>
          <pc:docMk/>
          <pc:sldMk cId="3212804934" sldId="471"/>
        </pc:sldMkLst>
      </pc:sldChg>
      <pc:sldChg chg="del">
        <pc:chgData name="Joseph Zammit" userId="214b566a71fc30a2" providerId="LiveId" clId="{9E962A42-FC43-496C-9920-5B168F0D3F8D}" dt="2023-09-28T16:01:47.411" v="91" actId="47"/>
        <pc:sldMkLst>
          <pc:docMk/>
          <pc:sldMk cId="4096016572" sldId="472"/>
        </pc:sldMkLst>
      </pc:sldChg>
      <pc:sldChg chg="del">
        <pc:chgData name="Joseph Zammit" userId="214b566a71fc30a2" providerId="LiveId" clId="{9E962A42-FC43-496C-9920-5B168F0D3F8D}" dt="2023-09-28T15:54:15.112" v="19" actId="47"/>
        <pc:sldMkLst>
          <pc:docMk/>
          <pc:sldMk cId="418327524" sldId="477"/>
        </pc:sldMkLst>
      </pc:sldChg>
      <pc:sldChg chg="del">
        <pc:chgData name="Joseph Zammit" userId="214b566a71fc30a2" providerId="LiveId" clId="{9E962A42-FC43-496C-9920-5B168F0D3F8D}" dt="2023-09-28T15:54:15.112" v="19" actId="47"/>
        <pc:sldMkLst>
          <pc:docMk/>
          <pc:sldMk cId="325598245" sldId="478"/>
        </pc:sldMkLst>
      </pc:sldChg>
      <pc:sldChg chg="modNotesTx">
        <pc:chgData name="Joseph Zammit" userId="214b566a71fc30a2" providerId="LiveId" clId="{9E962A42-FC43-496C-9920-5B168F0D3F8D}" dt="2023-09-28T15:46:42.707" v="7" actId="2711"/>
        <pc:sldMkLst>
          <pc:docMk/>
          <pc:sldMk cId="4015564202" sldId="479"/>
        </pc:sldMkLst>
      </pc:sldChg>
      <pc:sldChg chg="del">
        <pc:chgData name="Joseph Zammit" userId="214b566a71fc30a2" providerId="LiveId" clId="{9E962A42-FC43-496C-9920-5B168F0D3F8D}" dt="2023-09-28T15:54:23.512" v="20" actId="47"/>
        <pc:sldMkLst>
          <pc:docMk/>
          <pc:sldMk cId="3009763547" sldId="482"/>
        </pc:sldMkLst>
      </pc:sldChg>
      <pc:sldChg chg="addSp delSp modSp mod">
        <pc:chgData name="Joseph Zammit" userId="214b566a71fc30a2" providerId="LiveId" clId="{9E962A42-FC43-496C-9920-5B168F0D3F8D}" dt="2023-09-29T10:00:17.180" v="676" actId="27636"/>
        <pc:sldMkLst>
          <pc:docMk/>
          <pc:sldMk cId="1812828105" sldId="484"/>
        </pc:sldMkLst>
      </pc:sldChg>
      <pc:sldChg chg="modSp mod">
        <pc:chgData name="Joseph Zammit" userId="214b566a71fc30a2" providerId="LiveId" clId="{9E962A42-FC43-496C-9920-5B168F0D3F8D}" dt="2023-09-28T16:02:27.652" v="102" actId="20577"/>
        <pc:sldMkLst>
          <pc:docMk/>
          <pc:sldMk cId="3880385035" sldId="485"/>
        </pc:sldMkLst>
      </pc:sldChg>
      <pc:sldChg chg="del">
        <pc:chgData name="Joseph Zammit" userId="214b566a71fc30a2" providerId="LiveId" clId="{9E962A42-FC43-496C-9920-5B168F0D3F8D}" dt="2023-09-28T15:54:58.871" v="44" actId="47"/>
        <pc:sldMkLst>
          <pc:docMk/>
          <pc:sldMk cId="4263722136" sldId="486"/>
        </pc:sldMkLst>
      </pc:sldChg>
      <pc:sldChg chg="del">
        <pc:chgData name="Joseph Zammit" userId="214b566a71fc30a2" providerId="LiveId" clId="{9E962A42-FC43-496C-9920-5B168F0D3F8D}" dt="2023-09-28T15:54:58.871" v="44" actId="47"/>
        <pc:sldMkLst>
          <pc:docMk/>
          <pc:sldMk cId="102164380" sldId="487"/>
        </pc:sldMkLst>
      </pc:sldChg>
      <pc:sldChg chg="del">
        <pc:chgData name="Joseph Zammit" userId="214b566a71fc30a2" providerId="LiveId" clId="{9E962A42-FC43-496C-9920-5B168F0D3F8D}" dt="2023-09-28T15:54:58.871" v="44" actId="47"/>
        <pc:sldMkLst>
          <pc:docMk/>
          <pc:sldMk cId="180424354" sldId="488"/>
        </pc:sldMkLst>
      </pc:sldChg>
      <pc:sldChg chg="del">
        <pc:chgData name="Joseph Zammit" userId="214b566a71fc30a2" providerId="LiveId" clId="{9E962A42-FC43-496C-9920-5B168F0D3F8D}" dt="2023-09-28T15:54:58.871" v="44" actId="47"/>
        <pc:sldMkLst>
          <pc:docMk/>
          <pc:sldMk cId="3109441137" sldId="489"/>
        </pc:sldMkLst>
      </pc:sldChg>
      <pc:sldChg chg="del">
        <pc:chgData name="Joseph Zammit" userId="214b566a71fc30a2" providerId="LiveId" clId="{9E962A42-FC43-496C-9920-5B168F0D3F8D}" dt="2023-09-28T15:54:58.871" v="44" actId="47"/>
        <pc:sldMkLst>
          <pc:docMk/>
          <pc:sldMk cId="748350738" sldId="490"/>
        </pc:sldMkLst>
      </pc:sldChg>
      <pc:sldChg chg="del">
        <pc:chgData name="Joseph Zammit" userId="214b566a71fc30a2" providerId="LiveId" clId="{9E962A42-FC43-496C-9920-5B168F0D3F8D}" dt="2023-09-28T15:54:58.871" v="44" actId="47"/>
        <pc:sldMkLst>
          <pc:docMk/>
          <pc:sldMk cId="3926039743" sldId="491"/>
        </pc:sldMkLst>
      </pc:sldChg>
      <pc:sldChg chg="del">
        <pc:chgData name="Joseph Zammit" userId="214b566a71fc30a2" providerId="LiveId" clId="{9E962A42-FC43-496C-9920-5B168F0D3F8D}" dt="2023-09-28T15:55:10.681" v="45" actId="47"/>
        <pc:sldMkLst>
          <pc:docMk/>
          <pc:sldMk cId="2746345759" sldId="492"/>
        </pc:sldMkLst>
      </pc:sldChg>
      <pc:sldChg chg="modSp del mod">
        <pc:chgData name="Joseph Zammit" userId="214b566a71fc30a2" providerId="LiveId" clId="{9E962A42-FC43-496C-9920-5B168F0D3F8D}" dt="2023-09-28T16:00:39.210" v="79" actId="47"/>
        <pc:sldMkLst>
          <pc:docMk/>
          <pc:sldMk cId="2129201489" sldId="496"/>
        </pc:sldMkLst>
      </pc:sldChg>
      <pc:sldChg chg="del">
        <pc:chgData name="Joseph Zammit" userId="214b566a71fc30a2" providerId="LiveId" clId="{9E962A42-FC43-496C-9920-5B168F0D3F8D}" dt="2023-09-28T16:00:36.719" v="78" actId="47"/>
        <pc:sldMkLst>
          <pc:docMk/>
          <pc:sldMk cId="3967114597" sldId="497"/>
        </pc:sldMkLst>
      </pc:sldChg>
      <pc:sldChg chg="modSp modNotesTx">
        <pc:chgData name="Joseph Zammit" userId="214b566a71fc30a2" providerId="LiveId" clId="{9E962A42-FC43-496C-9920-5B168F0D3F8D}" dt="2023-09-28T15:58:51.284" v="71" actId="207"/>
        <pc:sldMkLst>
          <pc:docMk/>
          <pc:sldMk cId="2070012388" sldId="499"/>
        </pc:sldMkLst>
      </pc:sldChg>
      <pc:sldChg chg="del">
        <pc:chgData name="Joseph Zammit" userId="214b566a71fc30a2" providerId="LiveId" clId="{9E962A42-FC43-496C-9920-5B168F0D3F8D}" dt="2023-09-28T16:00:27.045" v="77" actId="47"/>
        <pc:sldMkLst>
          <pc:docMk/>
          <pc:sldMk cId="266595715" sldId="502"/>
        </pc:sldMkLst>
      </pc:sldChg>
      <pc:sldChg chg="del">
        <pc:chgData name="Joseph Zammit" userId="214b566a71fc30a2" providerId="LiveId" clId="{9E962A42-FC43-496C-9920-5B168F0D3F8D}" dt="2023-09-28T15:50:18.788" v="10" actId="47"/>
        <pc:sldMkLst>
          <pc:docMk/>
          <pc:sldMk cId="299084432" sldId="503"/>
        </pc:sldMkLst>
      </pc:sldChg>
      <pc:sldChg chg="del">
        <pc:chgData name="Joseph Zammit" userId="214b566a71fc30a2" providerId="LiveId" clId="{9E962A42-FC43-496C-9920-5B168F0D3F8D}" dt="2023-09-28T16:01:47.411" v="91" actId="47"/>
        <pc:sldMkLst>
          <pc:docMk/>
          <pc:sldMk cId="2237635122" sldId="505"/>
        </pc:sldMkLst>
      </pc:sldChg>
      <pc:sldChg chg="modSp mod">
        <pc:chgData name="Joseph Zammit" userId="214b566a71fc30a2" providerId="LiveId" clId="{9E962A42-FC43-496C-9920-5B168F0D3F8D}" dt="2023-09-28T15:59:30.765" v="74" actId="207"/>
        <pc:sldMkLst>
          <pc:docMk/>
          <pc:sldMk cId="1698620823" sldId="506"/>
        </pc:sldMkLst>
      </pc:sldChg>
      <pc:sldChg chg="modSp mod">
        <pc:chgData name="Joseph Zammit" userId="214b566a71fc30a2" providerId="LiveId" clId="{9E962A42-FC43-496C-9920-5B168F0D3F8D}" dt="2023-09-28T16:00:07.064" v="76" actId="207"/>
        <pc:sldMkLst>
          <pc:docMk/>
          <pc:sldMk cId="3376590400" sldId="507"/>
        </pc:sldMkLst>
      </pc:sldChg>
      <pc:sldChg chg="del modNotesTx">
        <pc:chgData name="Joseph Zammit" userId="214b566a71fc30a2" providerId="LiveId" clId="{9E962A42-FC43-496C-9920-5B168F0D3F8D}" dt="2023-09-28T15:49:50.526" v="8" actId="47"/>
        <pc:sldMkLst>
          <pc:docMk/>
          <pc:sldMk cId="1467118118" sldId="509"/>
        </pc:sldMkLst>
      </pc:sldChg>
      <pc:sldChg chg="del">
        <pc:chgData name="Joseph Zammit" userId="214b566a71fc30a2" providerId="LiveId" clId="{9E962A42-FC43-496C-9920-5B168F0D3F8D}" dt="2023-09-28T15:49:50.526" v="8" actId="47"/>
        <pc:sldMkLst>
          <pc:docMk/>
          <pc:sldMk cId="1512743948" sldId="510"/>
        </pc:sldMkLst>
      </pc:sldChg>
      <pc:sldChg chg="del">
        <pc:chgData name="Joseph Zammit" userId="214b566a71fc30a2" providerId="LiveId" clId="{9E962A42-FC43-496C-9920-5B168F0D3F8D}" dt="2023-09-28T16:00:27.045" v="77" actId="47"/>
        <pc:sldMkLst>
          <pc:docMk/>
          <pc:sldMk cId="3314470632" sldId="512"/>
        </pc:sldMkLst>
      </pc:sldChg>
      <pc:sldChg chg="del">
        <pc:chgData name="Joseph Zammit" userId="214b566a71fc30a2" providerId="LiveId" clId="{9E962A42-FC43-496C-9920-5B168F0D3F8D}" dt="2023-09-28T16:00:27.045" v="77" actId="47"/>
        <pc:sldMkLst>
          <pc:docMk/>
          <pc:sldMk cId="3331614080" sldId="513"/>
        </pc:sldMkLst>
      </pc:sldChg>
      <pc:sldChg chg="del">
        <pc:chgData name="Joseph Zammit" userId="214b566a71fc30a2" providerId="LiveId" clId="{9E962A42-FC43-496C-9920-5B168F0D3F8D}" dt="2023-09-28T16:00:27.045" v="77" actId="47"/>
        <pc:sldMkLst>
          <pc:docMk/>
          <pc:sldMk cId="3024407910" sldId="514"/>
        </pc:sldMkLst>
      </pc:sldChg>
      <pc:sldChg chg="del">
        <pc:chgData name="Joseph Zammit" userId="214b566a71fc30a2" providerId="LiveId" clId="{9E962A42-FC43-496C-9920-5B168F0D3F8D}" dt="2023-09-28T15:50:31.753" v="11" actId="47"/>
        <pc:sldMkLst>
          <pc:docMk/>
          <pc:sldMk cId="455445274" sldId="515"/>
        </pc:sldMkLst>
      </pc:sldChg>
      <pc:sldChg chg="del">
        <pc:chgData name="Joseph Zammit" userId="214b566a71fc30a2" providerId="LiveId" clId="{9E962A42-FC43-496C-9920-5B168F0D3F8D}" dt="2023-09-28T15:50:31.753" v="11" actId="47"/>
        <pc:sldMkLst>
          <pc:docMk/>
          <pc:sldMk cId="3018208641" sldId="516"/>
        </pc:sldMkLst>
      </pc:sldChg>
      <pc:sldChg chg="del">
        <pc:chgData name="Joseph Zammit" userId="214b566a71fc30a2" providerId="LiveId" clId="{9E962A42-FC43-496C-9920-5B168F0D3F8D}" dt="2023-09-28T15:50:31.753" v="11" actId="47"/>
        <pc:sldMkLst>
          <pc:docMk/>
          <pc:sldMk cId="2135059733" sldId="517"/>
        </pc:sldMkLst>
      </pc:sldChg>
      <pc:sldChg chg="del">
        <pc:chgData name="Joseph Zammit" userId="214b566a71fc30a2" providerId="LiveId" clId="{9E962A42-FC43-496C-9920-5B168F0D3F8D}" dt="2023-09-28T15:50:31.753" v="11" actId="47"/>
        <pc:sldMkLst>
          <pc:docMk/>
          <pc:sldMk cId="273301337" sldId="518"/>
        </pc:sldMkLst>
      </pc:sldChg>
      <pc:sldChg chg="del">
        <pc:chgData name="Joseph Zammit" userId="214b566a71fc30a2" providerId="LiveId" clId="{9E962A42-FC43-496C-9920-5B168F0D3F8D}" dt="2023-09-28T15:50:31.753" v="11" actId="47"/>
        <pc:sldMkLst>
          <pc:docMk/>
          <pc:sldMk cId="461979543" sldId="519"/>
        </pc:sldMkLst>
      </pc:sldChg>
      <pc:sldChg chg="del">
        <pc:chgData name="Joseph Zammit" userId="214b566a71fc30a2" providerId="LiveId" clId="{9E962A42-FC43-496C-9920-5B168F0D3F8D}" dt="2023-09-28T15:50:31.753" v="11" actId="47"/>
        <pc:sldMkLst>
          <pc:docMk/>
          <pc:sldMk cId="3362471792" sldId="520"/>
        </pc:sldMkLst>
      </pc:sldChg>
      <pc:sldChg chg="del">
        <pc:chgData name="Joseph Zammit" userId="214b566a71fc30a2" providerId="LiveId" clId="{9E962A42-FC43-496C-9920-5B168F0D3F8D}" dt="2023-09-28T16:01:08.587" v="82" actId="47"/>
        <pc:sldMkLst>
          <pc:docMk/>
          <pc:sldMk cId="3438896567" sldId="522"/>
        </pc:sldMkLst>
      </pc:sldChg>
      <pc:sldChg chg="del modNotesTx">
        <pc:chgData name="Joseph Zammit" userId="214b566a71fc30a2" providerId="LiveId" clId="{9E962A42-FC43-496C-9920-5B168F0D3F8D}" dt="2023-09-28T15:53:37.241" v="14" actId="47"/>
        <pc:sldMkLst>
          <pc:docMk/>
          <pc:sldMk cId="1821336319" sldId="524"/>
        </pc:sldMkLst>
      </pc:sldChg>
      <pc:sldChg chg="del">
        <pc:chgData name="Joseph Zammit" userId="214b566a71fc30a2" providerId="LiveId" clId="{9E962A42-FC43-496C-9920-5B168F0D3F8D}" dt="2023-09-28T15:53:37.241" v="14" actId="47"/>
        <pc:sldMkLst>
          <pc:docMk/>
          <pc:sldMk cId="1620713006" sldId="525"/>
        </pc:sldMkLst>
      </pc:sldChg>
      <pc:sldChg chg="ord">
        <pc:chgData name="Joseph Zammit" userId="214b566a71fc30a2" providerId="LiveId" clId="{9E962A42-FC43-496C-9920-5B168F0D3F8D}" dt="2023-09-28T16:01:21.329" v="86"/>
        <pc:sldMkLst>
          <pc:docMk/>
          <pc:sldMk cId="57568442" sldId="526"/>
        </pc:sldMkLst>
      </pc:sldChg>
      <pc:sldChg chg="del">
        <pc:chgData name="Joseph Zammit" userId="214b566a71fc30a2" providerId="LiveId" clId="{9E962A42-FC43-496C-9920-5B168F0D3F8D}" dt="2023-09-28T15:53:49.996" v="16" actId="47"/>
        <pc:sldMkLst>
          <pc:docMk/>
          <pc:sldMk cId="2669606049" sldId="527"/>
        </pc:sldMkLst>
      </pc:sldChg>
      <pc:sldChg chg="del">
        <pc:chgData name="Joseph Zammit" userId="214b566a71fc30a2" providerId="LiveId" clId="{9E962A42-FC43-496C-9920-5B168F0D3F8D}" dt="2023-09-28T15:53:49.996" v="16" actId="47"/>
        <pc:sldMkLst>
          <pc:docMk/>
          <pc:sldMk cId="2459549678" sldId="528"/>
        </pc:sldMkLst>
      </pc:sldChg>
      <pc:sldChg chg="ord">
        <pc:chgData name="Joseph Zammit" userId="214b566a71fc30a2" providerId="LiveId" clId="{9E962A42-FC43-496C-9920-5B168F0D3F8D}" dt="2023-09-28T16:01:31.861" v="88"/>
        <pc:sldMkLst>
          <pc:docMk/>
          <pc:sldMk cId="357920847" sldId="529"/>
        </pc:sldMkLst>
      </pc:sldChg>
      <pc:sldChg chg="add del">
        <pc:chgData name="Joseph Zammit" userId="214b566a71fc30a2" providerId="LiveId" clId="{9E962A42-FC43-496C-9920-5B168F0D3F8D}" dt="2023-09-28T16:12:56.704" v="141" actId="2696"/>
        <pc:sldMkLst>
          <pc:docMk/>
          <pc:sldMk cId="348529883" sldId="530"/>
        </pc:sldMkLst>
      </pc:sldChg>
      <pc:sldChg chg="del">
        <pc:chgData name="Joseph Zammit" userId="214b566a71fc30a2" providerId="LiveId" clId="{9E962A42-FC43-496C-9920-5B168F0D3F8D}" dt="2023-09-28T15:54:02.616" v="17" actId="47"/>
        <pc:sldMkLst>
          <pc:docMk/>
          <pc:sldMk cId="4189345847" sldId="530"/>
        </pc:sldMkLst>
      </pc:sldChg>
      <pc:sldChg chg="del">
        <pc:chgData name="Joseph Zammit" userId="214b566a71fc30a2" providerId="LiveId" clId="{9E962A42-FC43-496C-9920-5B168F0D3F8D}" dt="2023-09-28T15:54:02.616" v="17" actId="47"/>
        <pc:sldMkLst>
          <pc:docMk/>
          <pc:sldMk cId="916479656" sldId="531"/>
        </pc:sldMkLst>
      </pc:sldChg>
      <pc:sldChg chg="new del">
        <pc:chgData name="Joseph Zammit" userId="214b566a71fc30a2" providerId="LiveId" clId="{9E962A42-FC43-496C-9920-5B168F0D3F8D}" dt="2023-10-16T08:57:42.616" v="679" actId="2696"/>
        <pc:sldMkLst>
          <pc:docMk/>
          <pc:sldMk cId="2772294543" sldId="531"/>
        </pc:sldMkLst>
      </pc:sldChg>
      <pc:sldChg chg="del">
        <pc:chgData name="Joseph Zammit" userId="214b566a71fc30a2" providerId="LiveId" clId="{9E962A42-FC43-496C-9920-5B168F0D3F8D}" dt="2023-09-28T15:54:02.616" v="17" actId="47"/>
        <pc:sldMkLst>
          <pc:docMk/>
          <pc:sldMk cId="167452162" sldId="532"/>
        </pc:sldMkLst>
      </pc:sldChg>
      <pc:sldChg chg="modSp add mod">
        <pc:chgData name="Joseph Zammit" userId="214b566a71fc30a2" providerId="LiveId" clId="{9E962A42-FC43-496C-9920-5B168F0D3F8D}" dt="2023-10-16T08:59:23.591" v="707" actId="20577"/>
        <pc:sldMkLst>
          <pc:docMk/>
          <pc:sldMk cId="3201947957" sldId="532"/>
        </pc:sldMkLst>
      </pc:sldChg>
      <pc:sldChg chg="del">
        <pc:chgData name="Joseph Zammit" userId="214b566a71fc30a2" providerId="LiveId" clId="{9E962A42-FC43-496C-9920-5B168F0D3F8D}" dt="2023-09-28T15:54:02.616" v="17" actId="47"/>
        <pc:sldMkLst>
          <pc:docMk/>
          <pc:sldMk cId="3139859047" sldId="533"/>
        </pc:sldMkLst>
      </pc:sldChg>
      <pc:sldChg chg="addSp delSp modSp new mod modShow">
        <pc:chgData name="Joseph Zammit" userId="214b566a71fc30a2" providerId="LiveId" clId="{9E962A42-FC43-496C-9920-5B168F0D3F8D}" dt="2023-10-16T09:03:22.186" v="773" actId="729"/>
        <pc:sldMkLst>
          <pc:docMk/>
          <pc:sldMk cId="3200759211" sldId="533"/>
        </pc:sldMkLst>
      </pc:sldChg>
      <pc:sldChg chg="del">
        <pc:chgData name="Joseph Zammit" userId="214b566a71fc30a2" providerId="LiveId" clId="{9E962A42-FC43-496C-9920-5B168F0D3F8D}" dt="2023-09-28T15:54:02.616" v="17" actId="47"/>
        <pc:sldMkLst>
          <pc:docMk/>
          <pc:sldMk cId="874770866" sldId="534"/>
        </pc:sldMkLst>
      </pc:sldChg>
      <pc:sldChg chg="del">
        <pc:chgData name="Joseph Zammit" userId="214b566a71fc30a2" providerId="LiveId" clId="{9E962A42-FC43-496C-9920-5B168F0D3F8D}" dt="2023-09-28T15:54:02.616" v="17" actId="47"/>
        <pc:sldMkLst>
          <pc:docMk/>
          <pc:sldMk cId="1583602781" sldId="535"/>
        </pc:sldMkLst>
      </pc:sldChg>
      <pc:sldChg chg="del">
        <pc:chgData name="Joseph Zammit" userId="214b566a71fc30a2" providerId="LiveId" clId="{9E962A42-FC43-496C-9920-5B168F0D3F8D}" dt="2023-09-28T15:54:23.512" v="20" actId="47"/>
        <pc:sldMkLst>
          <pc:docMk/>
          <pc:sldMk cId="41805159" sldId="537"/>
        </pc:sldMkLst>
      </pc:sldChg>
      <pc:sldChg chg="del">
        <pc:chgData name="Joseph Zammit" userId="214b566a71fc30a2" providerId="LiveId" clId="{9E962A42-FC43-496C-9920-5B168F0D3F8D}" dt="2023-09-28T15:54:29.452" v="21" actId="47"/>
        <pc:sldMkLst>
          <pc:docMk/>
          <pc:sldMk cId="482933068" sldId="538"/>
        </pc:sldMkLst>
      </pc:sldChg>
      <pc:sldChg chg="del">
        <pc:chgData name="Joseph Zammit" userId="214b566a71fc30a2" providerId="LiveId" clId="{9E962A42-FC43-496C-9920-5B168F0D3F8D}" dt="2023-09-28T15:54:29.452" v="21" actId="47"/>
        <pc:sldMkLst>
          <pc:docMk/>
          <pc:sldMk cId="349475482" sldId="539"/>
        </pc:sldMkLst>
      </pc:sldChg>
      <pc:sldChg chg="del">
        <pc:chgData name="Joseph Zammit" userId="214b566a71fc30a2" providerId="LiveId" clId="{9E962A42-FC43-496C-9920-5B168F0D3F8D}" dt="2023-09-28T15:54:29.452" v="21" actId="47"/>
        <pc:sldMkLst>
          <pc:docMk/>
          <pc:sldMk cId="1616095761" sldId="540"/>
        </pc:sldMkLst>
      </pc:sldChg>
      <pc:sldChg chg="del">
        <pc:chgData name="Joseph Zammit" userId="214b566a71fc30a2" providerId="LiveId" clId="{9E962A42-FC43-496C-9920-5B168F0D3F8D}" dt="2023-09-28T15:54:29.452" v="21" actId="47"/>
        <pc:sldMkLst>
          <pc:docMk/>
          <pc:sldMk cId="4120011804" sldId="541"/>
        </pc:sldMkLst>
      </pc:sldChg>
      <pc:sldChg chg="del">
        <pc:chgData name="Joseph Zammit" userId="214b566a71fc30a2" providerId="LiveId" clId="{9E962A42-FC43-496C-9920-5B168F0D3F8D}" dt="2023-09-28T15:54:29.452" v="21" actId="47"/>
        <pc:sldMkLst>
          <pc:docMk/>
          <pc:sldMk cId="496449383" sldId="542"/>
        </pc:sldMkLst>
      </pc:sldChg>
      <pc:sldChg chg="del">
        <pc:chgData name="Joseph Zammit" userId="214b566a71fc30a2" providerId="LiveId" clId="{9E962A42-FC43-496C-9920-5B168F0D3F8D}" dt="2023-09-28T15:54:29.452" v="21" actId="47"/>
        <pc:sldMkLst>
          <pc:docMk/>
          <pc:sldMk cId="1896606763" sldId="543"/>
        </pc:sldMkLst>
      </pc:sldChg>
    </pc:docChg>
  </pc:docChgLst>
</pc:chgInfo>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7D92637A-1369-4990-9A51-7D453D829E79}"/>
              </a:ext>
            </a:extLst>
          </p:cNvPr>
          <p:cNvSpPr>
            <a:spLocks noChangeArrowheads="1"/>
          </p:cNvSpPr>
          <p:nvPr/>
        </p:nvSpPr>
        <p:spPr bwMode="auto">
          <a:xfrm>
            <a:off x="0" y="9507743"/>
            <a:ext cx="7099300" cy="249726"/>
          </a:xfrm>
          <a:prstGeom prst="rect">
            <a:avLst/>
          </a:prstGeom>
          <a:solidFill>
            <a:schemeClr val="accent2"/>
          </a:solidFill>
          <a:ln>
            <a:headEnd/>
            <a:tailEnd/>
          </a:ln>
          <a:effectLst/>
          <a:scene3d>
            <a:camera prst="orthographicFront">
              <a:rot lat="0" lon="0" rev="0"/>
            </a:camera>
            <a:lightRig rig="balanced" dir="t">
              <a:rot lat="0" lon="0" rev="0"/>
            </a:lightRig>
          </a:scene3d>
          <a:sp3d>
            <a:contourClr>
              <a:schemeClr val="lt1"/>
            </a:contourClr>
          </a:sp3d>
        </p:spPr>
        <p:style>
          <a:lnRef idx="0">
            <a:schemeClr val="accent1"/>
          </a:lnRef>
          <a:fillRef idx="3">
            <a:schemeClr val="accent1"/>
          </a:fillRef>
          <a:effectRef idx="3">
            <a:schemeClr val="accent1"/>
          </a:effectRef>
          <a:fontRef idx="minor">
            <a:schemeClr val="lt1"/>
          </a:fontRef>
        </p:style>
        <p:txBody>
          <a:bodyPr wrap="none" anchor="b"/>
          <a:lstStyle/>
          <a:p>
            <a:pPr algn="r">
              <a:defRPr/>
            </a:pPr>
            <a:r>
              <a:rPr lang="en-US" sz="1200" b="1" i="0" dirty="0">
                <a:solidFill>
                  <a:schemeClr val="tx1"/>
                </a:solidFill>
                <a:latin typeface="Calibri" panose="020F0502020204030204" pitchFamily="34" charset="0"/>
                <a:cs typeface="Calibri" panose="020F0502020204030204" pitchFamily="34" charset="0"/>
              </a:rPr>
              <a:t>		© Dr Ing </a:t>
            </a:r>
            <a:r>
              <a:rPr lang="en-US" sz="1200" b="1" i="0" dirty="0" err="1">
                <a:solidFill>
                  <a:schemeClr val="tx1"/>
                </a:solidFill>
                <a:latin typeface="Calibri" panose="020F0502020204030204" pitchFamily="34" charset="0"/>
                <a:cs typeface="Calibri" panose="020F0502020204030204" pitchFamily="34" charset="0"/>
              </a:rPr>
              <a:t>J.Zammit</a:t>
            </a:r>
            <a:endParaRPr lang="en-US" sz="1200" b="1" i="0" dirty="0">
              <a:solidFill>
                <a:schemeClr val="tx1"/>
              </a:solidFill>
              <a:latin typeface="Calibri" pitchFamily="34" charset="0"/>
              <a:cs typeface="Calibri" panose="020F0502020204030204" pitchFamily="34" charset="0"/>
            </a:endParaRPr>
          </a:p>
        </p:txBody>
      </p:sp>
      <p:sp>
        <p:nvSpPr>
          <p:cNvPr id="7" name="Rectangle 18">
            <a:extLst>
              <a:ext uri="{FF2B5EF4-FFF2-40B4-BE49-F238E27FC236}">
                <a16:creationId xmlns:a16="http://schemas.microsoft.com/office/drawing/2014/main" id="{52A116B4-DE33-4DC0-8D34-0947EA5CCB17}"/>
              </a:ext>
            </a:extLst>
          </p:cNvPr>
          <p:cNvSpPr>
            <a:spLocks noChangeArrowheads="1"/>
          </p:cNvSpPr>
          <p:nvPr/>
        </p:nvSpPr>
        <p:spPr bwMode="auto">
          <a:xfrm rot="10800000">
            <a:off x="-2644" y="-27383"/>
            <a:ext cx="7101944" cy="143300"/>
          </a:xfrm>
          <a:prstGeom prst="rect">
            <a:avLst/>
          </a:prstGeom>
          <a:solidFill>
            <a:schemeClr val="accent2"/>
          </a:solidFill>
          <a:ln>
            <a:headEnd/>
            <a:tailEnd/>
          </a:ln>
          <a:effectLst/>
          <a:scene3d>
            <a:camera prst="orthographicFront">
              <a:rot lat="0" lon="0" rev="0"/>
            </a:camera>
            <a:lightRig rig="balanced" dir="t">
              <a:rot lat="0" lon="0" rev="0"/>
            </a:lightRig>
          </a:scene3d>
          <a:sp3d>
            <a:contourClr>
              <a:schemeClr val="lt1"/>
            </a:contourClr>
          </a:sp3d>
        </p:spPr>
        <p:style>
          <a:lnRef idx="0">
            <a:schemeClr val="accent1"/>
          </a:lnRef>
          <a:fillRef idx="3">
            <a:schemeClr val="accent1"/>
          </a:fillRef>
          <a:effectRef idx="3">
            <a:schemeClr val="accent1"/>
          </a:effectRef>
          <a:fontRef idx="minor">
            <a:schemeClr val="lt1"/>
          </a:fontRef>
        </p:style>
        <p:txBody>
          <a:bodyPr wrap="none" anchor="b"/>
          <a:lstStyle/>
          <a:p>
            <a:pPr lvl="0" algn="r"/>
            <a:endParaRPr lang="en-GB" sz="1600" b="1" i="0" dirty="0">
              <a:solidFill>
                <a:schemeClr val="bg1"/>
              </a:solidFill>
              <a:latin typeface="Calibri" panose="020F0502020204030204" pitchFamily="34" charset="0"/>
              <a:cs typeface="Calibri" panose="020F0502020204030204" pitchFamily="34" charset="0"/>
            </a:endParaRPr>
          </a:p>
        </p:txBody>
      </p:sp>
      <p:sp>
        <p:nvSpPr>
          <p:cNvPr id="8" name="Freeform 12">
            <a:extLst>
              <a:ext uri="{FF2B5EF4-FFF2-40B4-BE49-F238E27FC236}">
                <a16:creationId xmlns:a16="http://schemas.microsoft.com/office/drawing/2014/main" id="{2E4070B7-DC06-4A82-8C8B-1196B5CFB829}"/>
              </a:ext>
            </a:extLst>
          </p:cNvPr>
          <p:cNvSpPr/>
          <p:nvPr/>
        </p:nvSpPr>
        <p:spPr>
          <a:xfrm>
            <a:off x="-2644" y="707724"/>
            <a:ext cx="7101944" cy="59951"/>
          </a:xfrm>
          <a:custGeom>
            <a:avLst/>
            <a:gdLst>
              <a:gd name="connsiteX0" fmla="*/ 0 w 9169400"/>
              <a:gd name="connsiteY0" fmla="*/ 152400 h 152400"/>
              <a:gd name="connsiteX1" fmla="*/ 6680200 w 9169400"/>
              <a:gd name="connsiteY1" fmla="*/ 152400 h 152400"/>
              <a:gd name="connsiteX2" fmla="*/ 6925734 w 9169400"/>
              <a:gd name="connsiteY2" fmla="*/ 0 h 152400"/>
              <a:gd name="connsiteX3" fmla="*/ 9169400 w 9169400"/>
              <a:gd name="connsiteY3" fmla="*/ 0 h 152400"/>
              <a:gd name="connsiteX4" fmla="*/ 9169400 w 9169400"/>
              <a:gd name="connsiteY4" fmla="*/ 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9400" h="152400">
                <a:moveTo>
                  <a:pt x="0" y="152400"/>
                </a:moveTo>
                <a:lnTo>
                  <a:pt x="6680200" y="152400"/>
                </a:lnTo>
                <a:lnTo>
                  <a:pt x="6925734" y="0"/>
                </a:lnTo>
                <a:lnTo>
                  <a:pt x="9169400" y="0"/>
                </a:lnTo>
                <a:lnTo>
                  <a:pt x="9169400"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Slide Number Placeholder 4">
            <a:extLst>
              <a:ext uri="{FF2B5EF4-FFF2-40B4-BE49-F238E27FC236}">
                <a16:creationId xmlns:a16="http://schemas.microsoft.com/office/drawing/2014/main" id="{104618E9-199F-4F16-8010-00CEA08429B6}"/>
              </a:ext>
            </a:extLst>
          </p:cNvPr>
          <p:cNvSpPr txBox="1">
            <a:spLocks/>
          </p:cNvSpPr>
          <p:nvPr/>
        </p:nvSpPr>
        <p:spPr>
          <a:xfrm>
            <a:off x="2777698" y="9284400"/>
            <a:ext cx="1747105" cy="479425"/>
          </a:xfrm>
          <a:prstGeom prst="rect">
            <a:avLst/>
          </a:prstGeom>
        </p:spPr>
        <p:txBody>
          <a:bodyPr vert="horz" lIns="96515" tIns="48257" rIns="96515" bIns="48257" rtlCol="0" anchor="b"/>
          <a:lstStyle>
            <a:defPPr>
              <a:defRPr lang="en-US"/>
            </a:defPPr>
            <a:lvl1pPr marL="0" algn="r" defTabSz="457200" rtl="0" eaLnBrk="1" latinLnBrk="0" hangingPunct="1">
              <a:defRPr sz="13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88E8B3EA-54D8-4E7C-9C1C-870115CB1C14}" type="slidenum">
              <a:rPr lang="en-GB" smtClean="0"/>
              <a:pPr algn="ctr"/>
              <a:t>‹#›</a:t>
            </a:fld>
            <a:endParaRPr lang="en-GB" dirty="0"/>
          </a:p>
        </p:txBody>
      </p:sp>
      <p:sp>
        <p:nvSpPr>
          <p:cNvPr id="10" name="Rectangle 9">
            <a:extLst>
              <a:ext uri="{FF2B5EF4-FFF2-40B4-BE49-F238E27FC236}">
                <a16:creationId xmlns:a16="http://schemas.microsoft.com/office/drawing/2014/main" id="{74831300-121E-49C6-BFBC-5210BF4AB49A}"/>
              </a:ext>
            </a:extLst>
          </p:cNvPr>
          <p:cNvSpPr/>
          <p:nvPr/>
        </p:nvSpPr>
        <p:spPr>
          <a:xfrm>
            <a:off x="-72008" y="115917"/>
            <a:ext cx="3651250" cy="646331"/>
          </a:xfrm>
          <a:prstGeom prst="rect">
            <a:avLst/>
          </a:prstGeom>
        </p:spPr>
        <p:txBody>
          <a:bodyPr>
            <a:spAutoFit/>
          </a:bodyPr>
          <a:lstStyle/>
          <a:p>
            <a:r>
              <a:rPr lang="en-US" dirty="0"/>
              <a:t>MFE 4213</a:t>
            </a:r>
            <a:br>
              <a:rPr lang="en-US" dirty="0"/>
            </a:br>
            <a:r>
              <a:rPr lang="en-US" dirty="0"/>
              <a:t>Quality &amp; Reliability Engineering</a:t>
            </a:r>
            <a:endParaRPr lang="en-GB" dirty="0"/>
          </a:p>
        </p:txBody>
      </p:sp>
      <p:pic>
        <p:nvPicPr>
          <p:cNvPr id="11" name="Picture 10">
            <a:extLst>
              <a:ext uri="{FF2B5EF4-FFF2-40B4-BE49-F238E27FC236}">
                <a16:creationId xmlns:a16="http://schemas.microsoft.com/office/drawing/2014/main" id="{7C61C2F3-4779-4865-829C-CBAA6B6BC8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6438" y="-15766"/>
            <a:ext cx="1581604" cy="771823"/>
          </a:xfrm>
          <a:prstGeom prst="rect">
            <a:avLst/>
          </a:prstGeom>
        </p:spPr>
      </p:pic>
      <p:sp>
        <p:nvSpPr>
          <p:cNvPr id="12" name="Date Placeholder 11">
            <a:extLst>
              <a:ext uri="{FF2B5EF4-FFF2-40B4-BE49-F238E27FC236}">
                <a16:creationId xmlns:a16="http://schemas.microsoft.com/office/drawing/2014/main" id="{25EA70FB-2D6F-44E1-93D5-6A596A00F517}"/>
              </a:ext>
            </a:extLst>
          </p:cNvPr>
          <p:cNvSpPr txBox="1">
            <a:spLocks/>
          </p:cNvSpPr>
          <p:nvPr/>
        </p:nvSpPr>
        <p:spPr>
          <a:xfrm>
            <a:off x="0" y="9501087"/>
            <a:ext cx="1173386" cy="512763"/>
          </a:xfrm>
          <a:prstGeom prst="rect">
            <a:avLst/>
          </a:prstGeom>
        </p:spPr>
        <p:txBody>
          <a:bodyPr vert="horz" lIns="91440" tIns="45720" rIns="91440" bIns="45720" rtlCol="0"/>
          <a:lstStyle>
            <a:defPPr>
              <a:defRPr lang="en-US"/>
            </a:defPPr>
            <a:lvl1pPr marL="0" algn="r"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D7A76B26-5643-4E3C-9AF8-FEFC7440DB87}" type="datetimeFigureOut">
              <a:rPr lang="en-GB" b="1" smtClean="0"/>
              <a:pPr/>
              <a:t>25/04/2025</a:t>
            </a:fld>
            <a:endParaRPr lang="en-GB" b="1" dirty="0"/>
          </a:p>
        </p:txBody>
      </p:sp>
    </p:spTree>
    <p:extLst>
      <p:ext uri="{BB962C8B-B14F-4D97-AF65-F5344CB8AC3E}">
        <p14:creationId xmlns:p14="http://schemas.microsoft.com/office/powerpoint/2010/main" val="3932065745"/>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6363" cy="511731"/>
          </a:xfrm>
          <a:prstGeom prst="rect">
            <a:avLst/>
          </a:prstGeom>
        </p:spPr>
        <p:txBody>
          <a:bodyPr vert="horz" lIns="99048" tIns="49524" rIns="99048" bIns="49524" rtlCol="0"/>
          <a:lstStyle>
            <a:lvl1pPr algn="l">
              <a:defRPr sz="1300"/>
            </a:lvl1pPr>
          </a:lstStyle>
          <a:p>
            <a:r>
              <a:rPr lang="en-GB"/>
              <a:t>MFE4213 - Quality &amp; Reliability Engineering</a:t>
            </a:r>
            <a:endParaRPr/>
          </a:p>
        </p:txBody>
      </p:sp>
      <p:sp>
        <p:nvSpPr>
          <p:cNvPr id="3" name="Date Placeholder 2"/>
          <p:cNvSpPr>
            <a:spLocks noGrp="1"/>
          </p:cNvSpPr>
          <p:nvPr>
            <p:ph type="dt" idx="1"/>
          </p:nvPr>
        </p:nvSpPr>
        <p:spPr>
          <a:xfrm>
            <a:off x="4021295" y="1"/>
            <a:ext cx="3076363" cy="511731"/>
          </a:xfrm>
          <a:prstGeom prst="rect">
            <a:avLst/>
          </a:prstGeom>
        </p:spPr>
        <p:txBody>
          <a:bodyPr vert="horz" lIns="99048" tIns="49524" rIns="99048" bIns="49524" rtlCol="0"/>
          <a:lstStyle>
            <a:lvl1pPr algn="r">
              <a:defRPr sz="1300"/>
            </a:lvl1pPr>
          </a:lstStyle>
          <a:p>
            <a:fld id="{564D4020-2A19-46A7-BE38-5A551DCC20ED}" type="datetime1">
              <a:rPr lang="en-US" smtClean="0"/>
              <a:t>4/25/2025</a:t>
            </a:fld>
            <a:endParaRPr/>
          </a:p>
        </p:txBody>
      </p:sp>
      <p:sp>
        <p:nvSpPr>
          <p:cNvPr id="4" name="Slide Image Placeholder 3"/>
          <p:cNvSpPr>
            <a:spLocks noGrp="1" noRot="1" noChangeAspect="1"/>
          </p:cNvSpPr>
          <p:nvPr>
            <p:ph type="sldImg" idx="2"/>
          </p:nvPr>
        </p:nvSpPr>
        <p:spPr>
          <a:xfrm>
            <a:off x="141288" y="768350"/>
            <a:ext cx="6816725" cy="3836988"/>
          </a:xfrm>
          <a:prstGeom prst="rect">
            <a:avLst/>
          </a:prstGeom>
          <a:noFill/>
          <a:ln w="12700">
            <a:solidFill>
              <a:prstClr val="black"/>
            </a:solidFill>
          </a:ln>
        </p:spPr>
        <p:txBody>
          <a:bodyPr vert="horz" lIns="99048" tIns="49524" rIns="99048" bIns="49524" rtlCol="0" anchor="ctr"/>
          <a:lstStyle/>
          <a:p>
            <a:endParaRPr/>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r>
              <a:rPr lang="en-GB"/>
              <a:t>© Dr. Ing. J.Zammit</a:t>
            </a:r>
            <a:endParaRPr/>
          </a:p>
        </p:txBody>
      </p:sp>
      <p:sp>
        <p:nvSpPr>
          <p:cNvPr id="7" name="Slide Number Placeholder 6"/>
          <p:cNvSpPr>
            <a:spLocks noGrp="1"/>
          </p:cNvSpPr>
          <p:nvPr>
            <p:ph type="sldNum" sz="quarter" idx="5"/>
          </p:nvPr>
        </p:nvSpPr>
        <p:spPr>
          <a:xfrm>
            <a:off x="4021295" y="9721106"/>
            <a:ext cx="3076363" cy="511731"/>
          </a:xfrm>
          <a:prstGeom prst="rect">
            <a:avLst/>
          </a:prstGeom>
        </p:spPr>
        <p:txBody>
          <a:bodyPr vert="horz" lIns="99048" tIns="49524" rIns="99048" bIns="49524" rtlCol="0" anchor="b"/>
          <a:lstStyle>
            <a:lvl1pPr algn="r">
              <a:defRPr sz="1300"/>
            </a:lvl1pPr>
          </a:lstStyle>
          <a:p>
            <a:fld id="{F93199CD-3E1B-4AE6-990F-76F925F5EA9F}" type="slidenum">
              <a:rPr/>
              <a:t>‹#›</a:t>
            </a:fld>
            <a:endParaRPr/>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Welcome to the world of Six Sigma in Engineering. In this presentation, we will explore the principles and practices of Six Sigma and its application in the engineering field</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F93199CD-3E1B-4AE6-990F-76F925F5EA9F}" type="slidenum">
              <a:rPr lang="en-GB" smtClean="0"/>
              <a:t>1</a:t>
            </a:fld>
            <a:endParaRPr lang="en-GB"/>
          </a:p>
        </p:txBody>
      </p:sp>
      <p:sp>
        <p:nvSpPr>
          <p:cNvPr id="5" name="Footer Placeholder 4"/>
          <p:cNvSpPr>
            <a:spLocks noGrp="1"/>
          </p:cNvSpPr>
          <p:nvPr>
            <p:ph type="ftr" sz="quarter" idx="11"/>
          </p:nvPr>
        </p:nvSpPr>
        <p:spPr/>
        <p:txBody>
          <a:bodyPr/>
          <a:lstStyle/>
          <a:p>
            <a:r>
              <a:rPr lang="en-GB"/>
              <a:t>© Dr. Ing. J.Zammit</a:t>
            </a:r>
          </a:p>
        </p:txBody>
      </p:sp>
      <p:sp>
        <p:nvSpPr>
          <p:cNvPr id="6" name="Header Placeholder 5"/>
          <p:cNvSpPr>
            <a:spLocks noGrp="1"/>
          </p:cNvSpPr>
          <p:nvPr>
            <p:ph type="hdr" sz="quarter" idx="12"/>
          </p:nvPr>
        </p:nvSpPr>
        <p:spPr/>
        <p:txBody>
          <a:bodyPr/>
          <a:lstStyle/>
          <a:p>
            <a:r>
              <a:rPr lang="en-GB"/>
              <a:t>MFE4213 - Quality &amp; Reliability Engineering</a:t>
            </a:r>
          </a:p>
        </p:txBody>
      </p:sp>
      <p:sp>
        <p:nvSpPr>
          <p:cNvPr id="7" name="Date Placeholder 6"/>
          <p:cNvSpPr>
            <a:spLocks noGrp="1"/>
          </p:cNvSpPr>
          <p:nvPr>
            <p:ph type="dt" idx="13"/>
          </p:nvPr>
        </p:nvSpPr>
        <p:spPr/>
        <p:txBody>
          <a:bodyPr/>
          <a:lstStyle/>
          <a:p>
            <a:fld id="{475AFD3C-7ABE-48F9-8CF2-F04F8E99DCDF}" type="datetime1">
              <a:rPr lang="en-US" smtClean="0"/>
              <a:t>4/25/2025</a:t>
            </a:fld>
            <a:endParaRPr lang="en-US"/>
          </a:p>
        </p:txBody>
      </p:sp>
    </p:spTree>
    <p:extLst>
      <p:ext uri="{BB962C8B-B14F-4D97-AF65-F5344CB8AC3E}">
        <p14:creationId xmlns:p14="http://schemas.microsoft.com/office/powerpoint/2010/main" val="2321040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228600" algn="l" defTabSz="914400" rtl="0" eaLnBrk="1" latinLnBrk="0" hangingPunct="1">
              <a:buFont typeface="+mj-lt"/>
              <a:buAutoNum type="arabicPeriod"/>
            </a:pPr>
            <a:r>
              <a:rPr lang="en-GB" b="1" dirty="0">
                <a:latin typeface="Calibri" panose="020F0502020204030204" pitchFamily="34" charset="0"/>
                <a:ea typeface="Calibri" panose="020F0502020204030204" pitchFamily="34" charset="0"/>
                <a:cs typeface="Calibri" panose="020F0502020204030204" pitchFamily="34" charset="0"/>
              </a:rPr>
              <a:t>DPMO</a:t>
            </a:r>
            <a:r>
              <a:rPr lang="en-GB" dirty="0">
                <a:latin typeface="Calibri" panose="020F0502020204030204" pitchFamily="34" charset="0"/>
                <a:ea typeface="Calibri" panose="020F0502020204030204" pitchFamily="34" charset="0"/>
                <a:cs typeface="Calibri" panose="020F0502020204030204" pitchFamily="34" charset="0"/>
              </a:rPr>
              <a:t> - </a:t>
            </a:r>
            <a:r>
              <a:rPr lang="en-GB" b="0" dirty="0">
                <a:latin typeface="Calibri" panose="020F0502020204030204" pitchFamily="34" charset="0"/>
                <a:ea typeface="Calibri" panose="020F0502020204030204" pitchFamily="34" charset="0"/>
                <a:cs typeface="Calibri" panose="020F0502020204030204" pitchFamily="34" charset="0"/>
              </a:rPr>
              <a:t>D</a:t>
            </a:r>
            <a:r>
              <a:rPr kumimoji="0" 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efects</a:t>
            </a:r>
            <a:r>
              <a:rPr kumimoji="0" 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per Million Opportunities</a:t>
            </a:r>
            <a:br>
              <a:rPr kumimoji="0" 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br>
              <a:rPr kumimoji="0" 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lang="en-US" sz="1200" b="1" i="0" kern="12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1. </a:t>
            </a:r>
            <a:r>
              <a:rPr lang="en-GB" sz="1200" b="1" i="0" kern="120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Definition of Six Sigma Levels:</a:t>
            </a: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Six Sigma levels refer to the different performance levels within the Six Sigma methodology, each denoting a specific defect rate.</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Sigma Notation:</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term "Sigma" (σ) is a statistical symbol used to represent the standard deviation of a process. In Six Sigma, it quantifies the level of process variation.</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Higher Sigma, Lower Defects:</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higher the Sigma level, the lower the number of defects produced by a process. This signifies better process performance.</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Sigma Levels Explained:</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Six Sigma methodology categorizes process performance into different Sigma levels, including:</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1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This level indicates a process with a high defect rate, producing around 691,462 defects per million opportunities (DPMO).</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2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At this level, the process still has a significant defect rate, with approximately 308,538 DPMO.</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3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The process is improving but still produces a substantial number of defects, around 66,807 DPMO.</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4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Process performance is getting closer to acceptable standards, with around 6,210 DPMO.</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5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This level signifies a high level of quality, with only about 233 DPMO, but still allows room for improvement.</a:t>
            </a:r>
          </a:p>
          <a:p>
            <a:pPr marL="914400" lvl="2" indent="0" algn="l">
              <a:buFont typeface="+mj-lt"/>
              <a:buNone/>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6 Sigma:</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The highest level, indicating a near-perfect process with only 3.4 DPMO. Achieving Six Sigma is the ultimate goal of the methodology.</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Practical Application:</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Organizations aim to achieve higher Sigma levels to minimize defects, reduce costs, enhance customer satisfaction, and improve overall process efficiency.</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Benefits of Higher Sigma:</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 an organization moves up the Sigma levels, it experiences significant quality improvements and operational efficiency gains, translating into a competitive advantage.</a:t>
            </a: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Continuous Improvement:</a:t>
            </a: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457200" lvl="1" indent="0" algn="l">
              <a:buFont typeface="+mj-lt"/>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Six Sigma is about continuously striving to reach higher Sigma levels, ultimately seeking perfection in processes.</a:t>
            </a:r>
          </a:p>
          <a:p>
            <a:r>
              <a:rPr kumimoji="0" 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10</a:t>
            </a:fld>
            <a:endParaRPr lang="en-GB"/>
          </a:p>
        </p:txBody>
      </p:sp>
    </p:spTree>
    <p:extLst>
      <p:ext uri="{BB962C8B-B14F-4D97-AF65-F5344CB8AC3E}">
        <p14:creationId xmlns:p14="http://schemas.microsoft.com/office/powerpoint/2010/main" val="3623337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ea typeface="Calibri" panose="020F0502020204030204" pitchFamily="34" charset="0"/>
                <a:cs typeface="Calibri" panose="020F0502020204030204" pitchFamily="34" charset="0"/>
              </a:rPr>
              <a:t>Central to the Six Sigma methodology is an unwavering emphasis on meeting and exceeding the needs and expectations of the end user or customer. This customer centric philosophy is at the core of Six Sigma, it’s the recognition that the customer defines quality. It’s not what we think is good; it’s what the customer perceives as good.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Before any improvement efforts begin, it's essential to precisely define customer requirements and expectations. This forms the foundation for all Six Sigma activities.</a:t>
            </a:r>
            <a:endParaRPr lang="en-GB" sz="1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Voice of the Customer (VOC)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is a crucial aspect of Six Sigma. It involves actively listening to customer feedback and incorporating their input into the improvement process. And Customer satisfaction is a key Metric to measure successful process improvement efforts. Six Sigma goes beyond defect reduction. It aims to enhance the overall customer experience by improving reliability, consistency, and efficiency. Therefore the “Voice of the Customer” </a:t>
            </a:r>
            <a:r>
              <a:rPr lang="en-GB" sz="1200" dirty="0">
                <a:latin typeface="Calibri" panose="020F0502020204030204" pitchFamily="34" charset="0"/>
                <a:ea typeface="Calibri" panose="020F0502020204030204" pitchFamily="34" charset="0"/>
                <a:cs typeface="Calibri" panose="020F0502020204030204" pitchFamily="34" charset="0"/>
              </a:rPr>
              <a:t>must be translated into the “ Voice of the Engineer” through tools like the QFD </a:t>
            </a:r>
            <a:r>
              <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Quality function deployment is a method developed in Japan beginning in 1966 to help transform the voice of the customer [VOC] into engineering characteristics for a product.</a:t>
            </a:r>
          </a:p>
          <a:p>
            <a:pPr algn="l"/>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Six Sigma's unwavering focus on the end user or customer is a cornerstone of its success. By putting the customer at the centre of all improvement efforts, organizations can achieve not only higher quality but also stronger customer relationships and business success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Date Placeholder 4"/>
          <p:cNvSpPr>
            <a:spLocks noGrp="1"/>
          </p:cNvSpPr>
          <p:nvPr>
            <p:ph type="dt" idx="11"/>
          </p:nvPr>
        </p:nvSpPr>
        <p:spPr/>
        <p:txBody>
          <a:bodyPr/>
          <a:lstStyle/>
          <a:p>
            <a:fld id="{5088134B-8092-4E63-8AAA-4366C86EE910}" type="datetime1">
              <a:rPr lang="en-US" smtClean="0"/>
              <a:t>4/25/2025</a:t>
            </a:fld>
            <a:endParaRPr lang="en-US"/>
          </a:p>
        </p:txBody>
      </p:sp>
      <p:sp>
        <p:nvSpPr>
          <p:cNvPr id="6" name="Footer Placeholder 5"/>
          <p:cNvSpPr>
            <a:spLocks noGrp="1"/>
          </p:cNvSpPr>
          <p:nvPr>
            <p:ph type="ftr" sz="quarter" idx="12"/>
          </p:nvPr>
        </p:nvSpPr>
        <p:spPr/>
        <p:txBody>
          <a:bodyPr/>
          <a:lstStyle/>
          <a:p>
            <a:r>
              <a:rPr lang="en-GB"/>
              <a:t>© Dr. Ing. J.Zammit</a:t>
            </a:r>
          </a:p>
        </p:txBody>
      </p:sp>
      <p:sp>
        <p:nvSpPr>
          <p:cNvPr id="7" name="Slide Number Placeholder 6"/>
          <p:cNvSpPr>
            <a:spLocks noGrp="1"/>
          </p:cNvSpPr>
          <p:nvPr>
            <p:ph type="sldNum" sz="quarter" idx="13"/>
          </p:nvPr>
        </p:nvSpPr>
        <p:spPr/>
        <p:txBody>
          <a:bodyPr/>
          <a:lstStyle/>
          <a:p>
            <a:fld id="{F93199CD-3E1B-4AE6-990F-76F925F5EA9F}" type="slidenum">
              <a:rPr lang="en-GB" smtClean="0"/>
              <a:t>11</a:t>
            </a:fld>
            <a:endParaRPr lang="en-GB"/>
          </a:p>
        </p:txBody>
      </p:sp>
    </p:spTree>
    <p:extLst>
      <p:ext uri="{BB962C8B-B14F-4D97-AF65-F5344CB8AC3E}">
        <p14:creationId xmlns:p14="http://schemas.microsoft.com/office/powerpoint/2010/main" val="11478382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12</a:t>
            </a:fld>
            <a:endParaRPr lang="en-GB"/>
          </a:p>
        </p:txBody>
      </p:sp>
    </p:spTree>
    <p:extLst>
      <p:ext uri="{BB962C8B-B14F-4D97-AF65-F5344CB8AC3E}">
        <p14:creationId xmlns:p14="http://schemas.microsoft.com/office/powerpoint/2010/main" val="443870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DMAIC is the foundational methodology within the Six Sigma framework. Let's delve into what DMAIC stands for and how it guides our process improvement efforts.</a:t>
            </a:r>
            <a:endParaRPr lang="en-GB" sz="1300" b="1" dirty="0">
              <a:latin typeface="Calibri" panose="020F0502020204030204" pitchFamily="34" charset="0"/>
              <a:ea typeface="Calibri" panose="020F0502020204030204" pitchFamily="34" charset="0"/>
              <a:cs typeface="Calibri" panose="020F0502020204030204" pitchFamily="34" charset="0"/>
            </a:endParaRPr>
          </a:p>
          <a:p>
            <a:endParaRPr lang="en-GB" sz="1300" b="1" dirty="0">
              <a:latin typeface="Calibri" panose="020F0502020204030204" pitchFamily="34" charset="0"/>
              <a:ea typeface="Calibri" panose="020F0502020204030204" pitchFamily="34" charset="0"/>
              <a:cs typeface="Calibri" panose="020F0502020204030204" pitchFamily="34" charset="0"/>
            </a:endParaRPr>
          </a:p>
          <a:p>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DMAIC stands for Define, Measure, Analyze, Improve, and Control.</a:t>
            </a:r>
            <a:endParaRPr lang="en-GB" sz="1300" b="1" dirty="0">
              <a:latin typeface="Calibri" panose="020F0502020204030204" pitchFamily="34" charset="0"/>
              <a:ea typeface="Calibri" panose="020F0502020204030204" pitchFamily="34" charset="0"/>
              <a:cs typeface="Calibri" panose="020F0502020204030204" pitchFamily="34" charset="0"/>
            </a:endParaRPr>
          </a:p>
          <a:p>
            <a:endParaRPr lang="en-GB" sz="1300" b="1" dirty="0">
              <a:latin typeface="Calibri" panose="020F0502020204030204" pitchFamily="34" charset="0"/>
              <a:ea typeface="Calibri" panose="020F0502020204030204" pitchFamily="34" charset="0"/>
              <a:cs typeface="Calibri" panose="020F0502020204030204" pitchFamily="34" charset="0"/>
            </a:endParaRPr>
          </a:p>
          <a:p>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 DMAIC methodology serves as a structured roadmap for process improvement. It's designed to enhance existing processes, reduce defects, and achieve consistent quality.</a:t>
            </a:r>
            <a:endParaRPr lang="en-GB" sz="1300" b="1" dirty="0">
              <a:latin typeface="Calibri" panose="020F0502020204030204" pitchFamily="34" charset="0"/>
              <a:ea typeface="Calibri" panose="020F0502020204030204" pitchFamily="34" charset="0"/>
              <a:cs typeface="Calibri" panose="020F0502020204030204" pitchFamily="34" charset="0"/>
            </a:endParaRPr>
          </a:p>
          <a:p>
            <a:endParaRPr lang="en-GB" sz="1300" b="1" dirty="0">
              <a:latin typeface="Calibri" panose="020F0502020204030204" pitchFamily="34" charset="0"/>
              <a:ea typeface="Calibri" panose="020F0502020204030204" pitchFamily="34" charset="0"/>
              <a:cs typeface="Calibri" panose="020F0502020204030204" pitchFamily="34" charset="0"/>
            </a:endParaRPr>
          </a:p>
          <a:p>
            <a:pPr algn="l"/>
            <a:r>
              <a:rPr lang="en-GB" sz="14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1. Define:</a:t>
            </a:r>
            <a:endParaRPr lang="en-GB" sz="14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lvl="1" algn="l">
              <a:buFont typeface="Arial" panose="020B0604020202020204" pitchFamily="34" charset="0"/>
              <a:buChar char="•"/>
            </a:pPr>
            <a:r>
              <a:rPr lang="en-GB" sz="14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Objective:</a:t>
            </a:r>
            <a:r>
              <a:rPr lang="en-GB" sz="14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Clearly define the problem or opportunity for improvement.</a:t>
            </a:r>
          </a:p>
          <a:p>
            <a:pPr lvl="1" algn="l">
              <a:buFont typeface="Arial" panose="020B0604020202020204" pitchFamily="34" charset="0"/>
              <a:buChar char="•"/>
            </a:pPr>
            <a:r>
              <a:rPr lang="en-GB" sz="14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Activities:</a:t>
            </a:r>
            <a:r>
              <a:rPr lang="en-GB" sz="14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Identify project goals, stakeholders, scope, and boundaries.</a:t>
            </a:r>
          </a:p>
          <a:p>
            <a:pPr lvl="1" algn="l">
              <a:buFont typeface="Arial" panose="020B0604020202020204" pitchFamily="34" charset="0"/>
              <a:buChar char="•"/>
            </a:pPr>
            <a:r>
              <a:rPr lang="en-GB" sz="14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Outcome:</a:t>
            </a:r>
            <a:r>
              <a:rPr lang="en-GB" sz="14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A well-defined project charter that sets the course for improvement.</a:t>
            </a:r>
          </a:p>
          <a:p>
            <a:endParaRPr lang="en-GB" sz="1300" dirty="0">
              <a:latin typeface="Calibri" panose="020F0502020204030204" pitchFamily="34" charset="0"/>
              <a:ea typeface="Calibri" panose="020F0502020204030204" pitchFamily="34" charset="0"/>
              <a:cs typeface="Calibri" panose="020F0502020204030204" pitchFamily="34" charset="0"/>
            </a:endParaRPr>
          </a:p>
          <a:p>
            <a:pPr algn="l"/>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2. Measure:</a:t>
            </a:r>
            <a:endPar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Objective:</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Gather data to understand the current state of the process.</a:t>
            </a: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Activities:</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Collect and </a:t>
            </a:r>
            <a:r>
              <a:rPr lang="en-GB" sz="2000" b="0" i="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analyze</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relevant data, establish baseline performance metrics.</a:t>
            </a: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Outcome:</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A clear understanding of process performance and areas needing attention.</a:t>
            </a:r>
          </a:p>
          <a:p>
            <a:endParaRPr lang="en-GB" sz="1300" dirty="0">
              <a:latin typeface="Calibri" panose="020F0502020204030204" pitchFamily="34" charset="0"/>
              <a:ea typeface="Calibri" panose="020F0502020204030204" pitchFamily="34" charset="0"/>
              <a:cs typeface="Calibri" panose="020F0502020204030204" pitchFamily="34" charset="0"/>
            </a:endParaRPr>
          </a:p>
          <a:p>
            <a:pPr algn="l"/>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3. Analyze:</a:t>
            </a:r>
            <a:endPar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Objective:</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Identify the root causes of problems or variations.</a:t>
            </a: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Activities:</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Analyze data, conduct root cause analysis, use tools like Pareto charts and Fishbone diagrams.</a:t>
            </a:r>
          </a:p>
          <a:p>
            <a:pPr lvl="1" algn="l">
              <a:buFont typeface="Arial" panose="020B0604020202020204" pitchFamily="34" charset="0"/>
              <a:buChar char="•"/>
            </a:pPr>
            <a:r>
              <a:rPr lang="en-GB" sz="20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Outcome:</a:t>
            </a:r>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Insights into what is driving process issues and where improvements can be made.</a:t>
            </a:r>
          </a:p>
          <a:p>
            <a:pPr lvl="0" algn="l">
              <a:buFont typeface="Arial" panose="020B0604020202020204" pitchFamily="34" charset="0"/>
              <a:buNone/>
            </a:pPr>
            <a:endPar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4. Improve:</a:t>
            </a:r>
            <a:endPar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Objective:</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Develop and implement solutions to address identified issues.</a:t>
            </a: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Activities:</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Generate and test potential solutions, make data-driven decisions.</a:t>
            </a: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Outcome:</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Improved processes with reduced defects and enhanced performance.</a:t>
            </a:r>
          </a:p>
          <a:p>
            <a:pPr lvl="0" algn="l">
              <a:buFont typeface="Arial" panose="020B0604020202020204" pitchFamily="34" charset="0"/>
              <a:buNone/>
            </a:pPr>
            <a:endPar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5. Control:</a:t>
            </a:r>
            <a:endPar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Objective:</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Sustain the improvements and prevent backsliding.</a:t>
            </a: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Activities:</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Implement controls, monitor performance, create standard operating procedures.</a:t>
            </a:r>
          </a:p>
          <a:p>
            <a:pPr lvl="1" algn="l">
              <a:buFont typeface="Arial" panose="020B0604020202020204" pitchFamily="34" charset="0"/>
              <a:buChar char="•"/>
            </a:pPr>
            <a:r>
              <a:rPr lang="en-GB" sz="3200"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Outcome:</a:t>
            </a:r>
            <a:r>
              <a:rPr lang="en-GB" sz="32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A stable and controlled process that consistently meets objectives.</a:t>
            </a:r>
          </a:p>
          <a:p>
            <a:pPr lvl="0" algn="l">
              <a:buFont typeface="Arial" panose="020B0604020202020204" pitchFamily="34" charset="0"/>
              <a:buNone/>
            </a:pPr>
            <a:endPar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r>
              <a:rPr lang="en-GB" sz="2000"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DMAIC is a powerful methodology that guides us through the journey of process improvement, from defining the problem to implementing sustainable solutions. It embodies the essence of Six Sigma's data-driven, results-oriented approach. In the coming slides we will talk a deeper look into each and every step of this methodology.</a:t>
            </a:r>
            <a:endParaRPr lang="en-GB" sz="1300"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13</a:t>
            </a:fld>
            <a:endParaRPr lang="en-GB"/>
          </a:p>
        </p:txBody>
      </p:sp>
      <p:sp>
        <p:nvSpPr>
          <p:cNvPr id="7" name="Date Placeholder 6"/>
          <p:cNvSpPr>
            <a:spLocks noGrp="1"/>
          </p:cNvSpPr>
          <p:nvPr>
            <p:ph type="dt" idx="13"/>
          </p:nvPr>
        </p:nvSpPr>
        <p:spPr/>
        <p:txBody>
          <a:bodyPr/>
          <a:lstStyle/>
          <a:p>
            <a:fld id="{4A058D6E-3128-408D-B866-6ABE3DD807CA}" type="datetime1">
              <a:rPr lang="en-US" smtClean="0"/>
              <a:t>4/25/2025</a:t>
            </a:fld>
            <a:endParaRPr lang="en-US"/>
          </a:p>
        </p:txBody>
      </p:sp>
    </p:spTree>
    <p:extLst>
      <p:ext uri="{BB962C8B-B14F-4D97-AF65-F5344CB8AC3E}">
        <p14:creationId xmlns:p14="http://schemas.microsoft.com/office/powerpoint/2010/main" val="684982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300" b="0" dirty="0">
                <a:latin typeface="Calibri" panose="020F0502020204030204" pitchFamily="34" charset="0"/>
                <a:ea typeface="Calibri" panose="020F0502020204030204" pitchFamily="34" charset="0"/>
                <a:cs typeface="Calibri" panose="020F0502020204030204" pitchFamily="34" charset="0"/>
              </a:rPr>
              <a:t>DMADV, stands for </a:t>
            </a:r>
            <a:r>
              <a:rPr lang="en-GB" sz="1300" b="1" i="1" dirty="0">
                <a:latin typeface="Calibri" panose="020F0502020204030204" pitchFamily="34" charset="0"/>
                <a:ea typeface="Calibri" panose="020F0502020204030204" pitchFamily="34" charset="0"/>
                <a:cs typeface="Calibri" panose="020F0502020204030204" pitchFamily="34" charset="0"/>
              </a:rPr>
              <a:t>Define, Measure, Analyze, Design,</a:t>
            </a:r>
            <a:r>
              <a:rPr lang="en-GB" sz="1300" b="0" dirty="0">
                <a:latin typeface="Calibri" panose="020F0502020204030204" pitchFamily="34" charset="0"/>
                <a:ea typeface="Calibri" panose="020F0502020204030204" pitchFamily="34" charset="0"/>
                <a:cs typeface="Calibri" panose="020F0502020204030204" pitchFamily="34" charset="0"/>
              </a:rPr>
              <a:t> and </a:t>
            </a:r>
            <a:r>
              <a:rPr lang="en-GB" sz="1300" b="1" i="1" dirty="0">
                <a:latin typeface="Calibri" panose="020F0502020204030204" pitchFamily="34" charset="0"/>
                <a:ea typeface="Calibri" panose="020F0502020204030204" pitchFamily="34" charset="0"/>
                <a:cs typeface="Calibri" panose="020F0502020204030204" pitchFamily="34" charset="0"/>
              </a:rPr>
              <a:t>Verify</a:t>
            </a:r>
            <a:r>
              <a:rPr lang="en-GB" sz="1300" b="0" dirty="0">
                <a:latin typeface="Calibri" panose="020F0502020204030204" pitchFamily="34" charset="0"/>
                <a:ea typeface="Calibri" panose="020F0502020204030204" pitchFamily="34" charset="0"/>
                <a:cs typeface="Calibri" panose="020F0502020204030204" pitchFamily="34" charset="0"/>
              </a:rPr>
              <a:t>, is a powerful methodology within Six Sigma. Let's explore what DMADV entails and how it guides our efforts in designing new processes or products.</a:t>
            </a:r>
          </a:p>
          <a:p>
            <a:r>
              <a:rPr lang="en-GB" sz="1300" b="0" dirty="0">
                <a:latin typeface="Calibri" panose="020F0502020204030204" pitchFamily="34" charset="0"/>
                <a:ea typeface="Calibri" panose="020F0502020204030204" pitchFamily="34" charset="0"/>
                <a:cs typeface="Calibri" panose="020F0502020204030204" pitchFamily="34" charset="0"/>
              </a:rPr>
              <a:t>DMADV, also known as Design for Six Sigma (DFSS), is a structured approach for creating new processes, products, or services that meet or exceed customer expectations. The purpose of the DMADV methodology is focused on innovation and ensuring that what is designed and delivered aligns perfectly with customer needs and requirements.</a:t>
            </a:r>
          </a:p>
          <a:p>
            <a:endParaRPr lang="en-GB" sz="1300" b="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GB" sz="1300" b="1" dirty="0">
                <a:latin typeface="Calibri" panose="020F0502020204030204" pitchFamily="34" charset="0"/>
                <a:ea typeface="Calibri" panose="020F0502020204030204" pitchFamily="34" charset="0"/>
                <a:cs typeface="Calibri" panose="020F0502020204030204" pitchFamily="34" charset="0"/>
              </a:rPr>
              <a:t>Define:</a:t>
            </a:r>
            <a:br>
              <a:rPr lang="en-GB" sz="1300" b="1"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Objective: </a:t>
            </a:r>
            <a:r>
              <a:rPr lang="en-GB" sz="1300" b="0" dirty="0">
                <a:latin typeface="Calibri" panose="020F0502020204030204" pitchFamily="34" charset="0"/>
                <a:ea typeface="Calibri" panose="020F0502020204030204" pitchFamily="34" charset="0"/>
                <a:cs typeface="Calibri" panose="020F0502020204030204" pitchFamily="34" charset="0"/>
              </a:rPr>
              <a:t>Define the project goals, customer requirements, and project scope.</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Activities: </a:t>
            </a:r>
            <a:r>
              <a:rPr lang="en-GB" sz="1300" b="0" dirty="0">
                <a:latin typeface="Calibri" panose="020F0502020204030204" pitchFamily="34" charset="0"/>
                <a:ea typeface="Calibri" panose="020F0502020204030204" pitchFamily="34" charset="0"/>
                <a:cs typeface="Calibri" panose="020F0502020204030204" pitchFamily="34" charset="0"/>
              </a:rPr>
              <a:t>Identify critical-to-quality (CTQ) factors and establish clear objectives.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Outcome: </a:t>
            </a:r>
            <a:r>
              <a:rPr lang="en-GB" sz="1300" b="0" dirty="0">
                <a:latin typeface="Calibri" panose="020F0502020204030204" pitchFamily="34" charset="0"/>
                <a:ea typeface="Calibri" panose="020F0502020204030204" pitchFamily="34" charset="0"/>
                <a:cs typeface="Calibri" panose="020F0502020204030204" pitchFamily="34" charset="0"/>
              </a:rPr>
              <a:t>A comprehensive project charter that outlines the project's direction.</a:t>
            </a:r>
          </a:p>
          <a:p>
            <a:pPr marL="342900" indent="-342900">
              <a:buFont typeface="+mj-lt"/>
              <a:buAutoNum type="arabicPeriod"/>
            </a:pPr>
            <a:endParaRPr lang="en-GB" sz="1300" b="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GB" sz="1300" b="1" dirty="0">
                <a:latin typeface="Calibri" panose="020F0502020204030204" pitchFamily="34" charset="0"/>
                <a:ea typeface="Calibri" panose="020F0502020204030204" pitchFamily="34" charset="0"/>
                <a:cs typeface="Calibri" panose="020F0502020204030204" pitchFamily="34" charset="0"/>
              </a:rPr>
              <a:t>Measure:</a:t>
            </a:r>
            <a:br>
              <a:rPr lang="en-GB" sz="1300" b="1"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Objective: </a:t>
            </a:r>
            <a:r>
              <a:rPr lang="en-GB" sz="1300" b="0" dirty="0">
                <a:latin typeface="Calibri" panose="020F0502020204030204" pitchFamily="34" charset="0"/>
                <a:ea typeface="Calibri" panose="020F0502020204030204" pitchFamily="34" charset="0"/>
                <a:cs typeface="Calibri" panose="020F0502020204030204" pitchFamily="34" charset="0"/>
              </a:rPr>
              <a:t>Measure and understand the current state of the market, customer preferences, and existing processes or products.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Activities: </a:t>
            </a:r>
            <a:r>
              <a:rPr lang="en-GB" sz="1300" b="0" dirty="0">
                <a:latin typeface="Calibri" panose="020F0502020204030204" pitchFamily="34" charset="0"/>
                <a:ea typeface="Calibri" panose="020F0502020204030204" pitchFamily="34" charset="0"/>
                <a:cs typeface="Calibri" panose="020F0502020204030204" pitchFamily="34" charset="0"/>
              </a:rPr>
              <a:t>Collect data, </a:t>
            </a:r>
            <a:r>
              <a:rPr lang="en-GB" sz="1300" b="0" dirty="0" err="1">
                <a:latin typeface="Calibri" panose="020F0502020204030204" pitchFamily="34" charset="0"/>
                <a:ea typeface="Calibri" panose="020F0502020204030204" pitchFamily="34" charset="0"/>
                <a:cs typeface="Calibri" panose="020F0502020204030204" pitchFamily="34" charset="0"/>
              </a:rPr>
              <a:t>analyze</a:t>
            </a:r>
            <a:r>
              <a:rPr lang="en-GB" sz="1300" b="0" dirty="0">
                <a:latin typeface="Calibri" panose="020F0502020204030204" pitchFamily="34" charset="0"/>
                <a:ea typeface="Calibri" panose="020F0502020204030204" pitchFamily="34" charset="0"/>
                <a:cs typeface="Calibri" panose="020F0502020204030204" pitchFamily="34" charset="0"/>
              </a:rPr>
              <a:t> market trends, and assess the competitive landscape.</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Outcome: </a:t>
            </a:r>
            <a:r>
              <a:rPr lang="en-GB" sz="1300" b="0" dirty="0">
                <a:latin typeface="Calibri" panose="020F0502020204030204" pitchFamily="34" charset="0"/>
                <a:ea typeface="Calibri" panose="020F0502020204030204" pitchFamily="34" charset="0"/>
                <a:cs typeface="Calibri" panose="020F0502020204030204" pitchFamily="34" charset="0"/>
              </a:rPr>
              <a:t>A detailed understanding of customer needs and market dynamics.</a:t>
            </a:r>
          </a:p>
          <a:p>
            <a:pPr marL="342900" indent="-342900">
              <a:buFont typeface="+mj-lt"/>
              <a:buAutoNum type="arabicPeriod"/>
            </a:pPr>
            <a:endParaRPr lang="en-GB" sz="1300" b="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GB" sz="1300" b="1" dirty="0">
                <a:latin typeface="Calibri" panose="020F0502020204030204" pitchFamily="34" charset="0"/>
                <a:ea typeface="Calibri" panose="020F0502020204030204" pitchFamily="34" charset="0"/>
                <a:cs typeface="Calibri" panose="020F0502020204030204" pitchFamily="34" charset="0"/>
              </a:rPr>
              <a:t>Analyze:</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Objective: </a:t>
            </a:r>
            <a:r>
              <a:rPr lang="en-GB" sz="1300" b="0" dirty="0">
                <a:latin typeface="Calibri" panose="020F0502020204030204" pitchFamily="34" charset="0"/>
                <a:ea typeface="Calibri" panose="020F0502020204030204" pitchFamily="34" charset="0"/>
                <a:cs typeface="Calibri" panose="020F0502020204030204" pitchFamily="34" charset="0"/>
              </a:rPr>
              <a:t>Analyze data and customer requirements to identify design parameters and potential challenges.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Activities:</a:t>
            </a:r>
            <a:r>
              <a:rPr lang="en-GB" sz="1300" b="0" dirty="0">
                <a:latin typeface="Calibri" panose="020F0502020204030204" pitchFamily="34" charset="0"/>
                <a:ea typeface="Calibri" panose="020F0502020204030204" pitchFamily="34" charset="0"/>
                <a:cs typeface="Calibri" panose="020F0502020204030204" pitchFamily="34" charset="0"/>
              </a:rPr>
              <a:t> Use tools like FMEA (Failure Mode and Effects Analysis) to assess risks and prioritize design elements.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Outcome:</a:t>
            </a:r>
            <a:r>
              <a:rPr lang="en-GB" sz="1300" b="0" dirty="0">
                <a:latin typeface="Calibri" panose="020F0502020204030204" pitchFamily="34" charset="0"/>
                <a:ea typeface="Calibri" panose="020F0502020204030204" pitchFamily="34" charset="0"/>
                <a:cs typeface="Calibri" panose="020F0502020204030204" pitchFamily="34" charset="0"/>
              </a:rPr>
              <a:t> Clear insights into the critical design elements and potential pitfalls.</a:t>
            </a:r>
          </a:p>
          <a:p>
            <a:pPr marL="342900" indent="-342900">
              <a:buFont typeface="+mj-lt"/>
              <a:buAutoNum type="arabicPeriod"/>
            </a:pPr>
            <a:endParaRPr lang="en-GB" sz="1300" b="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GB" sz="1300" b="1" dirty="0">
                <a:latin typeface="Calibri" panose="020F0502020204030204" pitchFamily="34" charset="0"/>
                <a:ea typeface="Calibri" panose="020F0502020204030204" pitchFamily="34" charset="0"/>
                <a:cs typeface="Calibri" panose="020F0502020204030204" pitchFamily="34" charset="0"/>
              </a:rPr>
              <a:t>Design:</a:t>
            </a:r>
            <a:br>
              <a:rPr lang="en-GB" sz="1300" b="1" dirty="0">
                <a:latin typeface="Calibri" panose="020F0502020204030204" pitchFamily="34" charset="0"/>
                <a:ea typeface="Calibri" panose="020F0502020204030204" pitchFamily="34" charset="0"/>
                <a:cs typeface="Calibri" panose="020F0502020204030204" pitchFamily="34" charset="0"/>
              </a:rPr>
            </a:br>
            <a:r>
              <a:rPr lang="en-GB" sz="1300" b="0" dirty="0">
                <a:latin typeface="Calibri" panose="020F0502020204030204" pitchFamily="34" charset="0"/>
                <a:ea typeface="Calibri" panose="020F0502020204030204" pitchFamily="34" charset="0"/>
                <a:cs typeface="Calibri" panose="020F0502020204030204" pitchFamily="34" charset="0"/>
              </a:rPr>
              <a:t>Objective: Create a detailed design that aligns with customer requirements and addresses identified challenges.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0" dirty="0">
                <a:latin typeface="Calibri" panose="020F0502020204030204" pitchFamily="34" charset="0"/>
                <a:ea typeface="Calibri" panose="020F0502020204030204" pitchFamily="34" charset="0"/>
                <a:cs typeface="Calibri" panose="020F0502020204030204" pitchFamily="34" charset="0"/>
              </a:rPr>
              <a:t>Activities: Develop design concepts, conduct simulations, and create prototypes.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0" dirty="0">
                <a:latin typeface="Calibri" panose="020F0502020204030204" pitchFamily="34" charset="0"/>
                <a:ea typeface="Calibri" panose="020F0502020204030204" pitchFamily="34" charset="0"/>
                <a:cs typeface="Calibri" panose="020F0502020204030204" pitchFamily="34" charset="0"/>
              </a:rPr>
              <a:t>Outcome: A robust design that meets customer expectations.</a:t>
            </a:r>
          </a:p>
          <a:p>
            <a:pPr marL="342900" indent="-342900">
              <a:buFont typeface="+mj-lt"/>
              <a:buAutoNum type="arabicPeriod"/>
            </a:pPr>
            <a:endParaRPr lang="en-GB" sz="1300" b="0" dirty="0">
              <a:latin typeface="Calibri" panose="020F0502020204030204" pitchFamily="34" charset="0"/>
              <a:ea typeface="Calibri" panose="020F0502020204030204" pitchFamily="34" charset="0"/>
              <a:cs typeface="Calibri" panose="020F0502020204030204" pitchFamily="34" charset="0"/>
            </a:endParaRPr>
          </a:p>
          <a:p>
            <a:pPr marL="342900" indent="-342900">
              <a:buFont typeface="+mj-lt"/>
              <a:buAutoNum type="arabicPeriod"/>
            </a:pPr>
            <a:r>
              <a:rPr lang="en-GB" sz="1300" b="1" dirty="0">
                <a:latin typeface="Calibri" panose="020F0502020204030204" pitchFamily="34" charset="0"/>
                <a:ea typeface="Calibri" panose="020F0502020204030204" pitchFamily="34" charset="0"/>
                <a:cs typeface="Calibri" panose="020F0502020204030204" pitchFamily="34" charset="0"/>
              </a:rPr>
              <a:t>Verify:</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Objective: </a:t>
            </a:r>
            <a:r>
              <a:rPr lang="en-GB" sz="1300" b="0" dirty="0">
                <a:latin typeface="Calibri" panose="020F0502020204030204" pitchFamily="34" charset="0"/>
                <a:ea typeface="Calibri" panose="020F0502020204030204" pitchFamily="34" charset="0"/>
                <a:cs typeface="Calibri" panose="020F0502020204030204" pitchFamily="34" charset="0"/>
              </a:rPr>
              <a:t>Verify that the designed process, product, or service meets customer requirements and functions as intended.</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Activities:</a:t>
            </a:r>
            <a:r>
              <a:rPr lang="en-GB" sz="1300" b="0" dirty="0">
                <a:latin typeface="Calibri" panose="020F0502020204030204" pitchFamily="34" charset="0"/>
                <a:ea typeface="Calibri" panose="020F0502020204030204" pitchFamily="34" charset="0"/>
                <a:cs typeface="Calibri" panose="020F0502020204030204" pitchFamily="34" charset="0"/>
              </a:rPr>
              <a:t> Conduct rigorous testing, validation, and pilot runs.</a:t>
            </a:r>
            <a:br>
              <a:rPr lang="en-GB" sz="1300" b="0" dirty="0">
                <a:latin typeface="Calibri" panose="020F0502020204030204" pitchFamily="34" charset="0"/>
                <a:ea typeface="Calibri" panose="020F0502020204030204" pitchFamily="34" charset="0"/>
                <a:cs typeface="Calibri" panose="020F0502020204030204" pitchFamily="34" charset="0"/>
              </a:rPr>
            </a:br>
            <a:r>
              <a:rPr lang="en-GB" sz="1300" b="1" i="1" dirty="0">
                <a:latin typeface="Calibri" panose="020F0502020204030204" pitchFamily="34" charset="0"/>
                <a:ea typeface="Calibri" panose="020F0502020204030204" pitchFamily="34" charset="0"/>
                <a:cs typeface="Calibri" panose="020F0502020204030204" pitchFamily="34" charset="0"/>
              </a:rPr>
              <a:t>Outcome:</a:t>
            </a:r>
            <a:r>
              <a:rPr lang="en-GB" sz="1300" b="0" dirty="0">
                <a:latin typeface="Calibri" panose="020F0502020204030204" pitchFamily="34" charset="0"/>
                <a:ea typeface="Calibri" panose="020F0502020204030204" pitchFamily="34" charset="0"/>
                <a:cs typeface="Calibri" panose="020F0502020204030204" pitchFamily="34" charset="0"/>
              </a:rPr>
              <a:t> Confirmation that the design is effective and capable of delivering the desired results.</a:t>
            </a:r>
          </a:p>
          <a:p>
            <a:endParaRPr lang="en-GB" sz="1300" b="0" dirty="0">
              <a:latin typeface="Calibri" panose="020F0502020204030204" pitchFamily="34" charset="0"/>
              <a:ea typeface="Calibri" panose="020F0502020204030204" pitchFamily="34" charset="0"/>
              <a:cs typeface="Calibri" panose="020F0502020204030204" pitchFamily="34" charset="0"/>
            </a:endParaRPr>
          </a:p>
          <a:p>
            <a:r>
              <a:rPr lang="en-GB" b="0" dirty="0">
                <a:latin typeface="Calibri" panose="020F0502020204030204" pitchFamily="34" charset="0"/>
                <a:ea typeface="Calibri" panose="020F0502020204030204" pitchFamily="34" charset="0"/>
                <a:cs typeface="Calibri" panose="020F0502020204030204" pitchFamily="34" charset="0"/>
              </a:rPr>
              <a:t>DMADV is an invaluable methodology for organizations seeking to create new processes, products, or services that align perfectly with customer needs and expectations. It fosters a culture of innovation and ensures that what is designed is not only effective but also efficient.</a:t>
            </a:r>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14</a:t>
            </a:fld>
            <a:endParaRPr lang="en-GB"/>
          </a:p>
        </p:txBody>
      </p:sp>
      <p:sp>
        <p:nvSpPr>
          <p:cNvPr id="7" name="Date Placeholder 6"/>
          <p:cNvSpPr>
            <a:spLocks noGrp="1"/>
          </p:cNvSpPr>
          <p:nvPr>
            <p:ph type="dt" idx="13"/>
          </p:nvPr>
        </p:nvSpPr>
        <p:spPr/>
        <p:txBody>
          <a:bodyPr/>
          <a:lstStyle/>
          <a:p>
            <a:fld id="{C0A5832A-3409-4038-8AA9-C6D2EF1C1393}" type="datetime1">
              <a:rPr lang="en-US" smtClean="0"/>
              <a:t>4/25/2025</a:t>
            </a:fld>
            <a:endParaRPr lang="en-US"/>
          </a:p>
        </p:txBody>
      </p:sp>
    </p:spTree>
    <p:extLst>
      <p:ext uri="{BB962C8B-B14F-4D97-AF65-F5344CB8AC3E}">
        <p14:creationId xmlns:p14="http://schemas.microsoft.com/office/powerpoint/2010/main" val="2668083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Six Sigma offers a diverse array of powerful tools and techniques to drive process improvement and enhance quality. Let's explore some essential Six Sigma tools and their roles in our journey towards excellence.</a:t>
            </a:r>
            <a:endParaRPr lang="en-GB" b="1" i="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i="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Process Mapping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involves visually representing a process to understand its flow, steps, and potential areas for improvement.</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Cause-and-Effect Diagram (Fishbone or Ishikawa):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This tool helps identify and visualize potential causes of a problem, facilitating root cause analysis.</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Histograms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are graphical representations of data distribution, showcasing the frequency and spread of data points which help to </a:t>
            </a:r>
            <a:r>
              <a:rPr lang="en-GB" b="0" i="0" dirty="0" err="1">
                <a:solidFill>
                  <a:srgbClr val="374151"/>
                </a:solidFill>
                <a:effectLst/>
                <a:latin typeface="Calibri" panose="020F0502020204030204" pitchFamily="34" charset="0"/>
                <a:ea typeface="Calibri" panose="020F0502020204030204" pitchFamily="34" charset="0"/>
                <a:cs typeface="Calibri" panose="020F0502020204030204" pitchFamily="34" charset="0"/>
              </a:rPr>
              <a:t>analyze</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data patterns, identify variations, and assess process stability.</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Control Charts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monitor process performance over time, indicating whether a process is in control or experiencing variations. </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The 5 Whys</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technique involves asking "why" repeatedly to trace the root cause of a problem to facilitate deep problem investigation and helps uncover underlying issues.</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Pareto Chart</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 prioritizes problems or causes based on their frequency or impact guiding problem-solving efforts by focusing on the most significant issues first.</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Regression Analysis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assesses relationships between variables, helping predict outcomes and understand correlations. </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FMEA (Failure Mode and Effects Analysis) consists of a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systematic approach to identify potential failure modes in a process and assess their impact in order to support risk mitigation by addressing potential issues before they occur.</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Design of Experiments (DOE) </a:t>
            </a: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systematically tests variables to optimize processes and improve product or service quality by helping to  identify optimal settings and interactions among the different variables.</a:t>
            </a:r>
          </a:p>
          <a:p>
            <a:pPr algn="l">
              <a:buFont typeface="+mj-lt"/>
              <a:buAutoNum type="arabicPeriod"/>
            </a:pPr>
            <a:endPar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b="1" i="1" dirty="0">
                <a:solidFill>
                  <a:schemeClr val="tx1"/>
                </a:solidFill>
                <a:latin typeface="Calibri" panose="020F0502020204030204" pitchFamily="34" charset="0"/>
                <a:ea typeface="Calibri" panose="020F0502020204030204" pitchFamily="34" charset="0"/>
                <a:cs typeface="Calibri" panose="020F0502020204030204" pitchFamily="34" charset="0"/>
              </a:rPr>
              <a:t>CTQ tree - </a:t>
            </a:r>
            <a:r>
              <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critical-to-quality </a:t>
            </a:r>
            <a:r>
              <a:rPr lang="en-GB" sz="1200" b="1"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trees</a:t>
            </a:r>
            <a:r>
              <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are the key measurable characteristics of a product or process whose performance standards or specification limits must be met in order to satisfy the customer.  </a:t>
            </a:r>
            <a:endParaRPr lang="en-GB" sz="1200" b="1" i="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endPar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l">
              <a:buFont typeface="+mj-lt"/>
              <a:buAutoNum type="arabicPeriod"/>
            </a:pPr>
            <a:r>
              <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The </a:t>
            </a:r>
            <a:r>
              <a:rPr lang="en-GB" sz="1200" b="1"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PICK Chart</a:t>
            </a:r>
            <a:r>
              <a:rPr lang="en-GB" sz="1200" b="0" i="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originally developed by Lockheed Martin, is a visual tool for depicting and organizing ideas about possible options on a process improvement project.</a:t>
            </a:r>
            <a:endParaRPr lang="en-GB" sz="1200" b="1" dirty="0">
              <a:latin typeface="Calibri" panose="020F0502020204030204" pitchFamily="34" charset="0"/>
              <a:ea typeface="Calibri" panose="020F0502020204030204" pitchFamily="34" charset="0"/>
              <a:cs typeface="Calibri" panose="020F0502020204030204" pitchFamily="34" charset="0"/>
            </a:endParaRPr>
          </a:p>
          <a:p>
            <a:endParaRPr lang="en-GB" sz="1200" b="1"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a:p>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These are just a few of the many tools available for Six Sigma. By mastering and applying these tools wisely, we can uncover insights, drive improvements, and achieve operational excellence.</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15</a:t>
            </a:fld>
            <a:endParaRPr lang="en-GB"/>
          </a:p>
        </p:txBody>
      </p:sp>
      <p:sp>
        <p:nvSpPr>
          <p:cNvPr id="7" name="Date Placeholder 6"/>
          <p:cNvSpPr>
            <a:spLocks noGrp="1"/>
          </p:cNvSpPr>
          <p:nvPr>
            <p:ph type="dt" idx="13"/>
          </p:nvPr>
        </p:nvSpPr>
        <p:spPr/>
        <p:txBody>
          <a:bodyPr/>
          <a:lstStyle/>
          <a:p>
            <a:fld id="{1BCB3D3D-9401-4FF1-8BDC-5D7E5754D1A5}" type="datetime1">
              <a:rPr lang="en-US" smtClean="0"/>
              <a:t>4/25/2025</a:t>
            </a:fld>
            <a:endParaRPr lang="en-US"/>
          </a:p>
        </p:txBody>
      </p:sp>
    </p:spTree>
    <p:extLst>
      <p:ext uri="{BB962C8B-B14F-4D97-AF65-F5344CB8AC3E}">
        <p14:creationId xmlns:p14="http://schemas.microsoft.com/office/powerpoint/2010/main" val="41410959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16</a:t>
            </a:fld>
            <a:endParaRPr lang="en-GB"/>
          </a:p>
        </p:txBody>
      </p:sp>
      <p:sp>
        <p:nvSpPr>
          <p:cNvPr id="7" name="Date Placeholder 6"/>
          <p:cNvSpPr>
            <a:spLocks noGrp="1"/>
          </p:cNvSpPr>
          <p:nvPr>
            <p:ph type="dt" idx="13"/>
          </p:nvPr>
        </p:nvSpPr>
        <p:spPr/>
        <p:txBody>
          <a:bodyPr/>
          <a:lstStyle/>
          <a:p>
            <a:fld id="{D3E018C4-2DC0-4885-A47A-09809D6638F9}" type="datetime1">
              <a:rPr lang="en-US" smtClean="0"/>
              <a:t>4/25/2025</a:t>
            </a:fld>
            <a:endParaRPr lang="en-US"/>
          </a:p>
        </p:txBody>
      </p:sp>
    </p:spTree>
    <p:extLst>
      <p:ext uri="{BB962C8B-B14F-4D97-AF65-F5344CB8AC3E}">
        <p14:creationId xmlns:p14="http://schemas.microsoft.com/office/powerpoint/2010/main" val="1351818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17</a:t>
            </a:fld>
            <a:endParaRPr lang="en-GB"/>
          </a:p>
        </p:txBody>
      </p:sp>
    </p:spTree>
    <p:extLst>
      <p:ext uri="{BB962C8B-B14F-4D97-AF65-F5344CB8AC3E}">
        <p14:creationId xmlns:p14="http://schemas.microsoft.com/office/powerpoint/2010/main" val="23927465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18</a:t>
            </a:fld>
            <a:endParaRPr lang="en-GB"/>
          </a:p>
        </p:txBody>
      </p:sp>
      <p:sp>
        <p:nvSpPr>
          <p:cNvPr id="7" name="Date Placeholder 6"/>
          <p:cNvSpPr>
            <a:spLocks noGrp="1"/>
          </p:cNvSpPr>
          <p:nvPr>
            <p:ph type="dt" idx="13"/>
          </p:nvPr>
        </p:nvSpPr>
        <p:spPr/>
        <p:txBody>
          <a:bodyPr/>
          <a:lstStyle/>
          <a:p>
            <a:fld id="{C70B70F3-0B74-4B85-8B8D-B593D9A7E9B0}" type="datetime1">
              <a:rPr lang="en-US" smtClean="0"/>
              <a:t>4/25/2025</a:t>
            </a:fld>
            <a:endParaRPr lang="en-US"/>
          </a:p>
        </p:txBody>
      </p:sp>
    </p:spTree>
    <p:extLst>
      <p:ext uri="{BB962C8B-B14F-4D97-AF65-F5344CB8AC3E}">
        <p14:creationId xmlns:p14="http://schemas.microsoft.com/office/powerpoint/2010/main" val="35017554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19</a:t>
            </a:fld>
            <a:endParaRPr lang="en-GB"/>
          </a:p>
        </p:txBody>
      </p:sp>
      <p:sp>
        <p:nvSpPr>
          <p:cNvPr id="7" name="Date Placeholder 6"/>
          <p:cNvSpPr>
            <a:spLocks noGrp="1"/>
          </p:cNvSpPr>
          <p:nvPr>
            <p:ph type="dt" idx="13"/>
          </p:nvPr>
        </p:nvSpPr>
        <p:spPr/>
        <p:txBody>
          <a:bodyPr/>
          <a:lstStyle/>
          <a:p>
            <a:fld id="{7FA7F478-E978-4E7C-9C19-46A4214AFA7D}" type="datetime1">
              <a:rPr lang="en-US" smtClean="0"/>
              <a:t>4/25/2025</a:t>
            </a:fld>
            <a:endParaRPr lang="en-US"/>
          </a:p>
        </p:txBody>
      </p:sp>
    </p:spTree>
    <p:extLst>
      <p:ext uri="{BB962C8B-B14F-4D97-AF65-F5344CB8AC3E}">
        <p14:creationId xmlns:p14="http://schemas.microsoft.com/office/powerpoint/2010/main" val="2871534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2</a:t>
            </a:fld>
            <a:endParaRPr lang="en-GB"/>
          </a:p>
        </p:txBody>
      </p:sp>
    </p:spTree>
    <p:extLst>
      <p:ext uri="{BB962C8B-B14F-4D97-AF65-F5344CB8AC3E}">
        <p14:creationId xmlns:p14="http://schemas.microsoft.com/office/powerpoint/2010/main" val="1805963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20</a:t>
            </a:fld>
            <a:endParaRPr lang="en-GB"/>
          </a:p>
        </p:txBody>
      </p:sp>
    </p:spTree>
    <p:extLst>
      <p:ext uri="{BB962C8B-B14F-4D97-AF65-F5344CB8AC3E}">
        <p14:creationId xmlns:p14="http://schemas.microsoft.com/office/powerpoint/2010/main" val="2010371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GB" dirty="0"/>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21</a:t>
            </a:fld>
            <a:endParaRPr lang="en-GB"/>
          </a:p>
        </p:txBody>
      </p:sp>
      <p:sp>
        <p:nvSpPr>
          <p:cNvPr id="7" name="Date Placeholder 6"/>
          <p:cNvSpPr>
            <a:spLocks noGrp="1"/>
          </p:cNvSpPr>
          <p:nvPr>
            <p:ph type="dt" idx="13"/>
          </p:nvPr>
        </p:nvSpPr>
        <p:spPr/>
        <p:txBody>
          <a:bodyPr/>
          <a:lstStyle/>
          <a:p>
            <a:fld id="{6940B449-D7CB-4011-B4C0-1EB599E1E8FA}" type="datetime1">
              <a:rPr lang="en-US" smtClean="0"/>
              <a:t>4/25/2025</a:t>
            </a:fld>
            <a:endParaRPr lang="en-US"/>
          </a:p>
        </p:txBody>
      </p:sp>
    </p:spTree>
    <p:extLst>
      <p:ext uri="{BB962C8B-B14F-4D97-AF65-F5344CB8AC3E}">
        <p14:creationId xmlns:p14="http://schemas.microsoft.com/office/powerpoint/2010/main" val="4067733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22</a:t>
            </a:fld>
            <a:endParaRPr lang="en-GB"/>
          </a:p>
        </p:txBody>
      </p:sp>
    </p:spTree>
    <p:extLst>
      <p:ext uri="{BB962C8B-B14F-4D97-AF65-F5344CB8AC3E}">
        <p14:creationId xmlns:p14="http://schemas.microsoft.com/office/powerpoint/2010/main" val="281287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3</a:t>
            </a:fld>
            <a:endParaRPr lang="en-GB"/>
          </a:p>
        </p:txBody>
      </p:sp>
    </p:spTree>
    <p:extLst>
      <p:ext uri="{BB962C8B-B14F-4D97-AF65-F5344CB8AC3E}">
        <p14:creationId xmlns:p14="http://schemas.microsoft.com/office/powerpoint/2010/main" val="247423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4</a:t>
            </a:fld>
            <a:endParaRPr lang="en-GB"/>
          </a:p>
        </p:txBody>
      </p:sp>
    </p:spTree>
    <p:extLst>
      <p:ext uri="{BB962C8B-B14F-4D97-AF65-F5344CB8AC3E}">
        <p14:creationId xmlns:p14="http://schemas.microsoft.com/office/powerpoint/2010/main" val="3274676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By the end of this session, you'll have a solid understanding of how Six Sigma methodologies can be harnessed to optimize processes, improve quality, and achieve excellence in engineering practices.</a:t>
            </a:r>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5</a:t>
            </a:fld>
            <a:endParaRPr lang="en-GB"/>
          </a:p>
        </p:txBody>
      </p:sp>
    </p:spTree>
    <p:extLst>
      <p:ext uri="{BB962C8B-B14F-4D97-AF65-F5344CB8AC3E}">
        <p14:creationId xmlns:p14="http://schemas.microsoft.com/office/powerpoint/2010/main" val="1553368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6</a:t>
            </a:fld>
            <a:endParaRPr lang="en-GB"/>
          </a:p>
        </p:txBody>
      </p:sp>
    </p:spTree>
    <p:extLst>
      <p:ext uri="{BB962C8B-B14F-4D97-AF65-F5344CB8AC3E}">
        <p14:creationId xmlns:p14="http://schemas.microsoft.com/office/powerpoint/2010/main" val="1427934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74151"/>
                </a:solidFill>
                <a:effectLst/>
                <a:latin typeface="Calibri" panose="020F0502020204030204" pitchFamily="34" charset="0"/>
                <a:ea typeface="Calibri" panose="020F0502020204030204" pitchFamily="34" charset="0"/>
                <a:cs typeface="Calibri" panose="020F0502020204030204" pitchFamily="34" charset="0"/>
              </a:rPr>
              <a:t>Welcome to the world of Six Sigma in Engineering. In this presentation, we will explore the principles and practices of Six Sigma and its application in the engineering field</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7</a:t>
            </a:fld>
            <a:endParaRPr lang="en-GB"/>
          </a:p>
        </p:txBody>
      </p:sp>
    </p:spTree>
    <p:extLst>
      <p:ext uri="{BB962C8B-B14F-4D97-AF65-F5344CB8AC3E}">
        <p14:creationId xmlns:p14="http://schemas.microsoft.com/office/powerpoint/2010/main" val="1862687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dirty="0">
                <a:latin typeface="Calibri" panose="020F0502020204030204" pitchFamily="34" charset="0"/>
                <a:ea typeface="Calibri" panose="020F0502020204030204" pitchFamily="34" charset="0"/>
                <a:cs typeface="Calibri" panose="020F0502020204030204" pitchFamily="34" charset="0"/>
              </a:rPr>
              <a:t>DMAIC</a:t>
            </a:r>
            <a:r>
              <a:rPr lang="en-GB" sz="1200" dirty="0">
                <a:latin typeface="Calibri" panose="020F0502020204030204" pitchFamily="34" charset="0"/>
                <a:ea typeface="Calibri" panose="020F0502020204030204" pitchFamily="34" charset="0"/>
                <a:cs typeface="Calibri" panose="020F0502020204030204" pitchFamily="34" charset="0"/>
              </a:rPr>
              <a:t> (an acronym for Define, Measure, Analyse, Improve and Control)</a:t>
            </a:r>
          </a:p>
          <a:p>
            <a:endParaRPr lang="en-GB" sz="1200" dirty="0">
              <a:latin typeface="Calibri" panose="020F0502020204030204" pitchFamily="34" charset="0"/>
              <a:ea typeface="Calibri" panose="020F0502020204030204" pitchFamily="34" charset="0"/>
              <a:cs typeface="Calibri" panose="020F0502020204030204" pitchFamily="34" charset="0"/>
            </a:endParaRPr>
          </a:p>
          <a:p>
            <a:r>
              <a:rPr lang="en-GB" sz="1200" b="1" dirty="0">
                <a:latin typeface="Calibri" panose="020F0502020204030204" pitchFamily="34" charset="0"/>
                <a:ea typeface="Calibri" panose="020F0502020204030204" pitchFamily="34" charset="0"/>
                <a:cs typeface="Calibri" panose="020F0502020204030204" pitchFamily="34" charset="0"/>
              </a:rPr>
              <a:t>DMADV </a:t>
            </a:r>
            <a:r>
              <a:rPr lang="en-GB" sz="1200" dirty="0">
                <a:latin typeface="Calibri" panose="020F0502020204030204" pitchFamily="34" charset="0"/>
                <a:ea typeface="Calibri" panose="020F0502020204030204" pitchFamily="34" charset="0"/>
                <a:cs typeface="Calibri" panose="020F0502020204030204" pitchFamily="34" charset="0"/>
              </a:rPr>
              <a:t>Define, Measure, Analyse, Design, Verify</a:t>
            </a:r>
            <a:endParaRPr lang="en-GB" dirty="0">
              <a:latin typeface="Calibri" panose="020F0502020204030204" pitchFamily="34" charset="0"/>
              <a:ea typeface="Calibri" panose="020F0502020204030204" pitchFamily="34" charset="0"/>
              <a:cs typeface="Calibri" panose="020F0502020204030204" pitchFamily="34" charset="0"/>
            </a:endParaRPr>
          </a:p>
          <a:p>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idx="10"/>
          </p:nvPr>
        </p:nvSpPr>
        <p:spPr/>
        <p:txBody>
          <a:bodyPr/>
          <a:lstStyle/>
          <a:p>
            <a:r>
              <a:rPr lang="en-GB"/>
              <a:t>MFE4213 - Quality &amp; Reliability Engineering</a:t>
            </a:r>
          </a:p>
        </p:txBody>
      </p:sp>
      <p:sp>
        <p:nvSpPr>
          <p:cNvPr id="5" name="Footer Placeholder 4"/>
          <p:cNvSpPr>
            <a:spLocks noGrp="1"/>
          </p:cNvSpPr>
          <p:nvPr>
            <p:ph type="ftr" sz="quarter" idx="11"/>
          </p:nvPr>
        </p:nvSpPr>
        <p:spPr/>
        <p:txBody>
          <a:bodyPr/>
          <a:lstStyle/>
          <a:p>
            <a:r>
              <a:rPr lang="en-GB"/>
              <a:t>© Dr. Ing. J.Zammit</a:t>
            </a:r>
          </a:p>
        </p:txBody>
      </p:sp>
      <p:sp>
        <p:nvSpPr>
          <p:cNvPr id="6" name="Slide Number Placeholder 5"/>
          <p:cNvSpPr>
            <a:spLocks noGrp="1"/>
          </p:cNvSpPr>
          <p:nvPr>
            <p:ph type="sldNum" sz="quarter" idx="12"/>
          </p:nvPr>
        </p:nvSpPr>
        <p:spPr/>
        <p:txBody>
          <a:bodyPr/>
          <a:lstStyle/>
          <a:p>
            <a:fld id="{F93199CD-3E1B-4AE6-990F-76F925F5EA9F}" type="slidenum">
              <a:rPr lang="en-GB" smtClean="0"/>
              <a:t>8</a:t>
            </a:fld>
            <a:endParaRPr lang="en-GB"/>
          </a:p>
        </p:txBody>
      </p:sp>
      <p:sp>
        <p:nvSpPr>
          <p:cNvPr id="7" name="Date Placeholder 6"/>
          <p:cNvSpPr>
            <a:spLocks noGrp="1"/>
          </p:cNvSpPr>
          <p:nvPr>
            <p:ph type="dt" idx="13"/>
          </p:nvPr>
        </p:nvSpPr>
        <p:spPr/>
        <p:txBody>
          <a:bodyPr/>
          <a:lstStyle/>
          <a:p>
            <a:fld id="{9F22C452-88C1-41A3-950F-77F0DB7FDD6D}" type="datetime1">
              <a:rPr lang="en-US" smtClean="0"/>
              <a:t>4/25/2025</a:t>
            </a:fld>
            <a:endParaRPr lang="en-US"/>
          </a:p>
        </p:txBody>
      </p:sp>
    </p:spTree>
    <p:extLst>
      <p:ext uri="{BB962C8B-B14F-4D97-AF65-F5344CB8AC3E}">
        <p14:creationId xmlns:p14="http://schemas.microsoft.com/office/powerpoint/2010/main" val="3752338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4D5156"/>
                </a:solidFill>
                <a:effectLst/>
                <a:latin typeface="Calibri" panose="020F0502020204030204" pitchFamily="34" charset="0"/>
                <a:ea typeface="Calibri" panose="020F0502020204030204" pitchFamily="34" charset="0"/>
                <a:cs typeface="Calibri" panose="020F0502020204030204" pitchFamily="34" charset="0"/>
              </a:rPr>
              <a:t>Fragmentation in a technology market happens when a market is composed of multiple highly-incompatible technologies or technology stacks, forcing prospective buyers of a single product to commit to an entire product ecosystem, rather than maintaining free choice of complementary products and services.</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Header Placeholder 3"/>
          <p:cNvSpPr>
            <a:spLocks noGrp="1"/>
          </p:cNvSpPr>
          <p:nvPr>
            <p:ph type="hdr" sz="quarter"/>
          </p:nvPr>
        </p:nvSpPr>
        <p:spPr/>
        <p:txBody>
          <a:bodyPr/>
          <a:lstStyle/>
          <a:p>
            <a:r>
              <a:rPr lang="en-GB"/>
              <a:t>MFE4213 - Quality &amp; Reliability Engineering</a:t>
            </a:r>
          </a:p>
        </p:txBody>
      </p:sp>
      <p:sp>
        <p:nvSpPr>
          <p:cNvPr id="5" name="Date Placeholder 4"/>
          <p:cNvSpPr>
            <a:spLocks noGrp="1"/>
          </p:cNvSpPr>
          <p:nvPr>
            <p:ph type="dt" idx="1"/>
          </p:nvPr>
        </p:nvSpPr>
        <p:spPr/>
        <p:txBody>
          <a:bodyPr/>
          <a:lstStyle/>
          <a:p>
            <a:fld id="{564D4020-2A19-46A7-BE38-5A551DCC20ED}" type="datetime1">
              <a:rPr lang="en-US" smtClean="0"/>
              <a:t>4/25/2025</a:t>
            </a:fld>
            <a:endParaRPr lang="en-US"/>
          </a:p>
        </p:txBody>
      </p:sp>
      <p:sp>
        <p:nvSpPr>
          <p:cNvPr id="6" name="Footer Placeholder 5"/>
          <p:cNvSpPr>
            <a:spLocks noGrp="1"/>
          </p:cNvSpPr>
          <p:nvPr>
            <p:ph type="ftr" sz="quarter" idx="4"/>
          </p:nvPr>
        </p:nvSpPr>
        <p:spPr/>
        <p:txBody>
          <a:bodyPr/>
          <a:lstStyle/>
          <a:p>
            <a:r>
              <a:rPr lang="en-GB"/>
              <a:t>© Dr. Ing. J.Zammit</a:t>
            </a:r>
          </a:p>
        </p:txBody>
      </p:sp>
      <p:sp>
        <p:nvSpPr>
          <p:cNvPr id="7" name="Slide Number Placeholder 6"/>
          <p:cNvSpPr>
            <a:spLocks noGrp="1"/>
          </p:cNvSpPr>
          <p:nvPr>
            <p:ph type="sldNum" sz="quarter" idx="5"/>
          </p:nvPr>
        </p:nvSpPr>
        <p:spPr/>
        <p:txBody>
          <a:bodyPr/>
          <a:lstStyle/>
          <a:p>
            <a:fld id="{F93199CD-3E1B-4AE6-990F-76F925F5EA9F}" type="slidenum">
              <a:rPr lang="en-GB" smtClean="0"/>
              <a:t>9</a:t>
            </a:fld>
            <a:endParaRPr lang="en-GB"/>
          </a:p>
        </p:txBody>
      </p:sp>
    </p:spTree>
    <p:extLst>
      <p:ext uri="{BB962C8B-B14F-4D97-AF65-F5344CB8AC3E}">
        <p14:creationId xmlns:p14="http://schemas.microsoft.com/office/powerpoint/2010/main" val="4097429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6675" y="2404534"/>
            <a:ext cx="7764913" cy="1646302"/>
          </a:xfrm>
        </p:spPr>
        <p:txBody>
          <a:bodyPr anchor="b">
            <a:noAutofit/>
          </a:bodyPr>
          <a:lstStyle>
            <a:lvl1pPr algn="r">
              <a:defRPr sz="5398">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6675" y="4050834"/>
            <a:ext cx="7764913" cy="1096899"/>
          </a:xfrm>
        </p:spPr>
        <p:txBody>
          <a:bodyPr anchor="t"/>
          <a:lstStyle>
            <a:lvl1pPr marL="0" indent="0" algn="r">
              <a:buNone/>
              <a:defRPr>
                <a:solidFill>
                  <a:schemeClr val="tx1">
                    <a:lumMod val="50000"/>
                    <a:lumOff val="50000"/>
                  </a:schemeClr>
                </a:solidFill>
              </a:defRPr>
            </a:lvl1pPr>
            <a:lvl2pPr marL="457063" indent="0" algn="ctr">
              <a:buNone/>
              <a:defRPr>
                <a:solidFill>
                  <a:schemeClr val="tx1">
                    <a:tint val="75000"/>
                  </a:schemeClr>
                </a:solidFill>
              </a:defRPr>
            </a:lvl2pPr>
            <a:lvl3pPr marL="914126" indent="0" algn="ctr">
              <a:buNone/>
              <a:defRPr>
                <a:solidFill>
                  <a:schemeClr val="tx1">
                    <a:tint val="75000"/>
                  </a:schemeClr>
                </a:solidFill>
              </a:defRPr>
            </a:lvl3pPr>
            <a:lvl4pPr marL="1371189" indent="0" algn="ctr">
              <a:buNone/>
              <a:defRPr>
                <a:solidFill>
                  <a:schemeClr val="tx1">
                    <a:tint val="75000"/>
                  </a:schemeClr>
                </a:solidFill>
              </a:defRPr>
            </a:lvl4pPr>
            <a:lvl5pPr marL="1828251" indent="0" algn="ctr">
              <a:buNone/>
              <a:defRPr>
                <a:solidFill>
                  <a:schemeClr val="tx1">
                    <a:tint val="75000"/>
                  </a:schemeClr>
                </a:solidFill>
              </a:defRPr>
            </a:lvl5pPr>
            <a:lvl6pPr marL="2285314" indent="0" algn="ctr">
              <a:buNone/>
              <a:defRPr>
                <a:solidFill>
                  <a:schemeClr val="tx1">
                    <a:tint val="75000"/>
                  </a:schemeClr>
                </a:solidFill>
              </a:defRPr>
            </a:lvl6pPr>
            <a:lvl7pPr marL="2742377" indent="0" algn="ctr">
              <a:buNone/>
              <a:defRPr>
                <a:solidFill>
                  <a:schemeClr val="tx1">
                    <a:tint val="75000"/>
                  </a:schemeClr>
                </a:solidFill>
              </a:defRPr>
            </a:lvl7pPr>
            <a:lvl8pPr marL="3199440" indent="0" algn="ctr">
              <a:buNone/>
              <a:defRPr>
                <a:solidFill>
                  <a:schemeClr val="tx1">
                    <a:tint val="75000"/>
                  </a:schemeClr>
                </a:solidFill>
              </a:defRPr>
            </a:lvl8pPr>
            <a:lvl9pPr marL="3656503"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90556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159" y="609600"/>
            <a:ext cx="8594429" cy="3403600"/>
          </a:xfrm>
        </p:spPr>
        <p:txBody>
          <a:bodyPr anchor="ctr">
            <a:normAutofit/>
          </a:bodyPr>
          <a:lstStyle>
            <a:lvl1pPr algn="l">
              <a:defRPr sz="4399" b="0" cap="none"/>
            </a:lvl1pPr>
          </a:lstStyle>
          <a:p>
            <a:r>
              <a:rPr lang="en-US"/>
              <a:t>Click to edit Master title style</a:t>
            </a:r>
            <a:endParaRPr lang="en-US" dirty="0"/>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a:t>
            </a:fld>
            <a:endParaRPr lang="en-US"/>
          </a:p>
        </p:txBody>
      </p:sp>
    </p:spTree>
    <p:extLst>
      <p:ext uri="{BB962C8B-B14F-4D97-AF65-F5344CB8AC3E}">
        <p14:creationId xmlns:p14="http://schemas.microsoft.com/office/powerpoint/2010/main" val="677217369"/>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39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5783" y="3632200"/>
            <a:ext cx="7222643" cy="381000"/>
          </a:xfrm>
        </p:spPr>
        <p:txBody>
          <a:bodyPr anchor="ctr">
            <a:noAutofit/>
          </a:bodyPr>
          <a:lstStyle>
            <a:lvl1pPr marL="0" indent="0">
              <a:buFontTx/>
              <a:buNone/>
              <a:defRPr sz="1600">
                <a:solidFill>
                  <a:schemeClr val="tx1">
                    <a:lumMod val="50000"/>
                    <a:lumOff val="50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a:t>Edit Master text styles</a:t>
            </a:r>
          </a:p>
        </p:txBody>
      </p:sp>
      <p:sp>
        <p:nvSpPr>
          <p:cNvPr id="3" name="Text Placeholder 2"/>
          <p:cNvSpPr>
            <a:spLocks noGrp="1"/>
          </p:cNvSpPr>
          <p:nvPr>
            <p:ph type="body" idx="1"/>
          </p:nvPr>
        </p:nvSpPr>
        <p:spPr>
          <a:xfrm>
            <a:off x="677159" y="4470400"/>
            <a:ext cx="8594429" cy="1570962"/>
          </a:xfrm>
        </p:spPr>
        <p:txBody>
          <a:bodyPr anchor="ctr">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a:t>
            </a:fld>
            <a:endParaRPr lang="en-US"/>
          </a:p>
        </p:txBody>
      </p:sp>
      <p:sp>
        <p:nvSpPr>
          <p:cNvPr id="20" name="TextBox 19"/>
          <p:cNvSpPr txBox="1"/>
          <p:nvPr/>
        </p:nvSpPr>
        <p:spPr>
          <a:xfrm>
            <a:off x="541729" y="790378"/>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0695" y="288655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latin typeface="Arial"/>
              </a:rPr>
              <a:t>”</a:t>
            </a:r>
            <a:endParaRPr lang="en-US" sz="1799" dirty="0">
              <a:solidFill>
                <a:schemeClr val="accent1">
                  <a:lumMod val="60000"/>
                  <a:lumOff val="40000"/>
                </a:schemeClr>
              </a:solidFill>
              <a:latin typeface="Arial"/>
            </a:endParaRPr>
          </a:p>
        </p:txBody>
      </p:sp>
    </p:spTree>
    <p:extLst>
      <p:ext uri="{BB962C8B-B14F-4D97-AF65-F5344CB8AC3E}">
        <p14:creationId xmlns:p14="http://schemas.microsoft.com/office/powerpoint/2010/main" val="2141510763"/>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159" y="1931988"/>
            <a:ext cx="8594429" cy="2595460"/>
          </a:xfrm>
        </p:spPr>
        <p:txBody>
          <a:bodyPr anchor="b">
            <a:normAutofit/>
          </a:bodyPr>
          <a:lstStyle>
            <a:lvl1pPr algn="l">
              <a:defRPr sz="4399" b="0" cap="none"/>
            </a:lvl1pPr>
          </a:lstStyle>
          <a:p>
            <a:r>
              <a:rPr lang="en-US"/>
              <a:t>Click to edit Master title style</a:t>
            </a:r>
            <a:endParaRPr lang="en-US" dirty="0"/>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75000"/>
                    <a:lumOff val="25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a:t>
            </a:fld>
            <a:endParaRPr lang="en-US"/>
          </a:p>
        </p:txBody>
      </p:sp>
    </p:spTree>
    <p:extLst>
      <p:ext uri="{BB962C8B-B14F-4D97-AF65-F5344CB8AC3E}">
        <p14:creationId xmlns:p14="http://schemas.microsoft.com/office/powerpoint/2010/main" val="313401796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092" y="609600"/>
            <a:ext cx="8092026" cy="3022600"/>
          </a:xfrm>
        </p:spPr>
        <p:txBody>
          <a:bodyPr anchor="ctr">
            <a:normAutofit/>
          </a:bodyPr>
          <a:lstStyle>
            <a:lvl1pPr algn="l">
              <a:defRPr sz="439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399">
                <a:solidFill>
                  <a:schemeClr val="tx1">
                    <a:lumMod val="75000"/>
                    <a:lumOff val="25000"/>
                  </a:schemeClr>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a:t>Edit Master text styles</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a:t>
            </a:fld>
            <a:endParaRPr lang="en-US"/>
          </a:p>
        </p:txBody>
      </p:sp>
      <p:sp>
        <p:nvSpPr>
          <p:cNvPr id="24" name="TextBox 23"/>
          <p:cNvSpPr txBox="1"/>
          <p:nvPr/>
        </p:nvSpPr>
        <p:spPr>
          <a:xfrm>
            <a:off x="541729" y="790378"/>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0695" y="2886556"/>
            <a:ext cx="609441" cy="584776"/>
          </a:xfrm>
          <a:prstGeom prst="rect">
            <a:avLst/>
          </a:prstGeom>
        </p:spPr>
        <p:txBody>
          <a:bodyPr vert="horz" lIns="91416" tIns="45708" rIns="91416" bIns="45708" rtlCol="0" anchor="ctr">
            <a:noAutofit/>
          </a:bodyPr>
          <a:lstStyle/>
          <a:p>
            <a:pPr lvl="0"/>
            <a:r>
              <a:rPr lang="en-US" sz="7998"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82350800"/>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621" y="609600"/>
            <a:ext cx="8585966" cy="3022600"/>
          </a:xfrm>
        </p:spPr>
        <p:txBody>
          <a:bodyPr anchor="ctr">
            <a:normAutofit/>
          </a:bodyPr>
          <a:lstStyle>
            <a:lvl1pPr algn="l">
              <a:defRPr sz="439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156" y="4013200"/>
            <a:ext cx="8594430" cy="514248"/>
          </a:xfrm>
        </p:spPr>
        <p:txBody>
          <a:bodyPr anchor="b">
            <a:noAutofit/>
          </a:bodyPr>
          <a:lstStyle>
            <a:lvl1pPr marL="0" indent="0">
              <a:buFontTx/>
              <a:buNone/>
              <a:defRPr sz="2399">
                <a:solidFill>
                  <a:schemeClr val="accent1"/>
                </a:solidFill>
              </a:defRPr>
            </a:lvl1pPr>
            <a:lvl2pPr marL="457063" indent="0">
              <a:buFontTx/>
              <a:buNone/>
              <a:defRPr/>
            </a:lvl2pPr>
            <a:lvl3pPr marL="914126" indent="0">
              <a:buFontTx/>
              <a:buNone/>
              <a:defRPr/>
            </a:lvl3pPr>
            <a:lvl4pPr marL="1371189" indent="0">
              <a:buFontTx/>
              <a:buNone/>
              <a:defRPr/>
            </a:lvl4pPr>
            <a:lvl5pPr marL="1828251" indent="0">
              <a:buFontTx/>
              <a:buNone/>
              <a:defRPr/>
            </a:lvl5pPr>
          </a:lstStyle>
          <a:p>
            <a:pPr lvl="0"/>
            <a:r>
              <a:rPr lang="en-US"/>
              <a:t>Edit Master text styles</a:t>
            </a:r>
          </a:p>
        </p:txBody>
      </p:sp>
      <p:sp>
        <p:nvSpPr>
          <p:cNvPr id="3" name="Text Placeholder 2"/>
          <p:cNvSpPr>
            <a:spLocks noGrp="1"/>
          </p:cNvSpPr>
          <p:nvPr>
            <p:ph type="body" idx="1"/>
          </p:nvPr>
        </p:nvSpPr>
        <p:spPr>
          <a:xfrm>
            <a:off x="677159" y="4527448"/>
            <a:ext cx="8594429" cy="1513914"/>
          </a:xfrm>
        </p:spPr>
        <p:txBody>
          <a:bodyPr anchor="t">
            <a:normAutofit/>
          </a:bodyPr>
          <a:lstStyle>
            <a:lvl1pPr marL="0" indent="0" algn="l">
              <a:buNone/>
              <a:defRPr sz="17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US" dirty="0"/>
          </a:p>
        </p:txBody>
      </p:sp>
      <p:sp>
        <p:nvSpPr>
          <p:cNvPr id="6" name="Slide Number Placeholder 5"/>
          <p:cNvSpPr>
            <a:spLocks noGrp="1"/>
          </p:cNvSpPr>
          <p:nvPr>
            <p:ph type="sldNum" sz="quarter" idx="12"/>
          </p:nvPr>
        </p:nvSpPr>
        <p:spPr/>
        <p:txBody>
          <a:bodyPr/>
          <a:lstStyle/>
          <a:p>
            <a:fld id="{2A013F82-EE5E-44EE-A61D-E31C6657F26F}" type="slidenum">
              <a:rPr lang="en-US" smtClean="0"/>
              <a:pPr/>
              <a:t>‹#›</a:t>
            </a:fld>
            <a:endParaRPr lang="en-US"/>
          </a:p>
        </p:txBody>
      </p:sp>
    </p:spTree>
    <p:extLst>
      <p:ext uri="{BB962C8B-B14F-4D97-AF65-F5344CB8AC3E}">
        <p14:creationId xmlns:p14="http://schemas.microsoft.com/office/powerpoint/2010/main" val="1593677071"/>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Dr. J.Zammit MFE 4213 – Quality &amp; Reliability Engineering</a:t>
            </a:r>
          </a:p>
        </p:txBody>
      </p:sp>
      <p:sp>
        <p:nvSpPr>
          <p:cNvPr id="6" name="Slide Number Placeholder 5"/>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1373533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5599" y="609600"/>
            <a:ext cx="130440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159" y="609600"/>
            <a:ext cx="7058311"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Dr. J.Zammit MFE 4213 – Quality &amp; Reliability Engineering</a:t>
            </a:r>
          </a:p>
        </p:txBody>
      </p:sp>
      <p:sp>
        <p:nvSpPr>
          <p:cNvPr id="6" name="Slide Number Placeholder 5"/>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4223042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99"/>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GB" dirty="0"/>
          </a:p>
        </p:txBody>
      </p:sp>
      <p:sp>
        <p:nvSpPr>
          <p:cNvPr id="6" name="Slide Number Placeholder 5"/>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2440332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159" y="2700868"/>
            <a:ext cx="8594429" cy="1826581"/>
          </a:xfrm>
        </p:spPr>
        <p:txBody>
          <a:bodyPr anchor="b"/>
          <a:lstStyle>
            <a:lvl1pPr algn="l">
              <a:defRPr sz="3999" b="0" cap="none"/>
            </a:lvl1pPr>
          </a:lstStyle>
          <a:p>
            <a:r>
              <a:rPr lang="en-US"/>
              <a:t>Click to edit Master title style</a:t>
            </a:r>
            <a:endParaRPr lang="en-US" dirty="0"/>
          </a:p>
        </p:txBody>
      </p:sp>
      <p:sp>
        <p:nvSpPr>
          <p:cNvPr id="3" name="Text Placeholder 2"/>
          <p:cNvSpPr>
            <a:spLocks noGrp="1"/>
          </p:cNvSpPr>
          <p:nvPr>
            <p:ph type="body" idx="1"/>
          </p:nvPr>
        </p:nvSpPr>
        <p:spPr>
          <a:xfrm>
            <a:off x="677159" y="4527448"/>
            <a:ext cx="8594429" cy="860400"/>
          </a:xfrm>
        </p:spPr>
        <p:txBody>
          <a:bodyPr anchor="t"/>
          <a:lstStyle>
            <a:lvl1pPr marL="0" indent="0" algn="l">
              <a:buNone/>
              <a:defRPr sz="1999">
                <a:solidFill>
                  <a:schemeClr val="tx1">
                    <a:lumMod val="50000"/>
                    <a:lumOff val="50000"/>
                  </a:schemeClr>
                </a:solidFill>
              </a:defRPr>
            </a:lvl1pPr>
            <a:lvl2pPr marL="457063" indent="0">
              <a:buNone/>
              <a:defRPr sz="1799">
                <a:solidFill>
                  <a:schemeClr val="tx1">
                    <a:tint val="75000"/>
                  </a:schemeClr>
                </a:solidFill>
              </a:defRPr>
            </a:lvl2pPr>
            <a:lvl3pPr marL="914126" indent="0">
              <a:buNone/>
              <a:defRPr sz="1600">
                <a:solidFill>
                  <a:schemeClr val="tx1">
                    <a:tint val="75000"/>
                  </a:schemeClr>
                </a:solidFill>
              </a:defRPr>
            </a:lvl3pPr>
            <a:lvl4pPr marL="1371189" indent="0">
              <a:buNone/>
              <a:defRPr sz="1400">
                <a:solidFill>
                  <a:schemeClr val="tx1">
                    <a:tint val="75000"/>
                  </a:schemeClr>
                </a:solidFill>
              </a:defRPr>
            </a:lvl4pPr>
            <a:lvl5pPr marL="1828251" indent="0">
              <a:buNone/>
              <a:defRPr sz="1400">
                <a:solidFill>
                  <a:schemeClr val="tx1">
                    <a:tint val="75000"/>
                  </a:schemeClr>
                </a:solidFill>
              </a:defRPr>
            </a:lvl5pPr>
            <a:lvl6pPr marL="2285314" indent="0">
              <a:buNone/>
              <a:defRPr sz="1400">
                <a:solidFill>
                  <a:schemeClr val="tx1">
                    <a:tint val="75000"/>
                  </a:schemeClr>
                </a:solidFill>
              </a:defRPr>
            </a:lvl6pPr>
            <a:lvl7pPr marL="2742377" indent="0">
              <a:buNone/>
              <a:defRPr sz="1400">
                <a:solidFill>
                  <a:schemeClr val="tx1">
                    <a:tint val="75000"/>
                  </a:schemeClr>
                </a:solidFill>
              </a:defRPr>
            </a:lvl7pPr>
            <a:lvl8pPr marL="3199440" indent="0">
              <a:buNone/>
              <a:defRPr sz="1400">
                <a:solidFill>
                  <a:schemeClr val="tx1">
                    <a:tint val="75000"/>
                  </a:schemeClr>
                </a:solidFill>
              </a:defRPr>
            </a:lvl8pPr>
            <a:lvl9pPr marL="3656503"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Dr. J.Zammit MFE 4213 – Quality &amp; Reliability Engineering</a:t>
            </a:r>
            <a:endParaRPr lang="en-GB" dirty="0"/>
          </a:p>
        </p:txBody>
      </p:sp>
      <p:sp>
        <p:nvSpPr>
          <p:cNvPr id="6" name="Slide Number Placeholder 5"/>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451271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158" y="2160589"/>
            <a:ext cx="418294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8645" y="2160590"/>
            <a:ext cx="418294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Dr. J.Zammit MFE 4213 – Quality &amp; Reliability Engineering</a:t>
            </a:r>
            <a:endParaRPr lang="en-GB" dirty="0"/>
          </a:p>
        </p:txBody>
      </p:sp>
      <p:sp>
        <p:nvSpPr>
          <p:cNvPr id="7" name="Slide Number Placeholder 6"/>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2488042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570" y="2160983"/>
            <a:ext cx="4184533"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4" name="Content Placeholder 3"/>
          <p:cNvSpPr>
            <a:spLocks noGrp="1"/>
          </p:cNvSpPr>
          <p:nvPr>
            <p:ph sz="half" idx="2"/>
          </p:nvPr>
        </p:nvSpPr>
        <p:spPr>
          <a:xfrm>
            <a:off x="675570" y="2737246"/>
            <a:ext cx="418453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7058" y="2160983"/>
            <a:ext cx="4184528" cy="576262"/>
          </a:xfrm>
        </p:spPr>
        <p:txBody>
          <a:bodyPr anchor="b">
            <a:noAutofit/>
          </a:bodyPr>
          <a:lstStyle>
            <a:lvl1pPr marL="0" indent="0">
              <a:buNone/>
              <a:defRPr sz="2399" b="0"/>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6" name="Content Placeholder 5"/>
          <p:cNvSpPr>
            <a:spLocks noGrp="1"/>
          </p:cNvSpPr>
          <p:nvPr>
            <p:ph sz="quarter" idx="4"/>
          </p:nvPr>
        </p:nvSpPr>
        <p:spPr>
          <a:xfrm>
            <a:off x="5087059" y="2737246"/>
            <a:ext cx="418452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Dr. J.Zammit MFE 4213 – Quality &amp; Reliability Engineering</a:t>
            </a:r>
            <a:endParaRPr lang="en-GB" dirty="0"/>
          </a:p>
        </p:txBody>
      </p:sp>
      <p:sp>
        <p:nvSpPr>
          <p:cNvPr id="9" name="Slide Number Placeholder 8"/>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82317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158" y="609600"/>
            <a:ext cx="8594429"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Dr. J.Zammit MFE 4213 – Quality &amp; Reliability Engineering</a:t>
            </a:r>
          </a:p>
        </p:txBody>
      </p:sp>
      <p:sp>
        <p:nvSpPr>
          <p:cNvPr id="5" name="Slide Number Placeholder 4"/>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1173662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Dr. J.Zammit MFE 4213 – Quality &amp; Reliability Engineering</a:t>
            </a:r>
          </a:p>
        </p:txBody>
      </p:sp>
      <p:sp>
        <p:nvSpPr>
          <p:cNvPr id="4" name="Slide Number Placeholder 3"/>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40171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158" y="1498604"/>
            <a:ext cx="3853524" cy="1278466"/>
          </a:xfrm>
        </p:spPr>
        <p:txBody>
          <a:bodyPr anchor="b">
            <a:normAutofit/>
          </a:bodyPr>
          <a:lstStyle>
            <a:lvl1pPr>
              <a:defRPr sz="1999"/>
            </a:lvl1pPr>
          </a:lstStyle>
          <a:p>
            <a:r>
              <a:rPr lang="en-US"/>
              <a:t>Click to edit Master title style</a:t>
            </a:r>
            <a:endParaRPr lang="en-US" dirty="0"/>
          </a:p>
        </p:txBody>
      </p:sp>
      <p:sp>
        <p:nvSpPr>
          <p:cNvPr id="3" name="Content Placeholder 2"/>
          <p:cNvSpPr>
            <a:spLocks noGrp="1"/>
          </p:cNvSpPr>
          <p:nvPr>
            <p:ph idx="1"/>
          </p:nvPr>
        </p:nvSpPr>
        <p:spPr>
          <a:xfrm>
            <a:off x="4759222" y="514925"/>
            <a:ext cx="4512366"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158" y="2777069"/>
            <a:ext cx="3853524" cy="2584449"/>
          </a:xfrm>
        </p:spPr>
        <p:txBody>
          <a:bodyPr>
            <a:normAutofit/>
          </a:bodyPr>
          <a:lstStyle>
            <a:lvl1pPr marL="0" indent="0">
              <a:buNone/>
              <a:defRPr sz="1400"/>
            </a:lvl1pPr>
            <a:lvl2pPr marL="456926" indent="0">
              <a:buNone/>
              <a:defRPr sz="1400"/>
            </a:lvl2pPr>
            <a:lvl3pPr marL="913852" indent="0">
              <a:buNone/>
              <a:defRPr sz="1200"/>
            </a:lvl3pPr>
            <a:lvl4pPr marL="1370778" indent="0">
              <a:buNone/>
              <a:defRPr sz="1000"/>
            </a:lvl4pPr>
            <a:lvl5pPr marL="1827703" indent="0">
              <a:buNone/>
              <a:defRPr sz="1000"/>
            </a:lvl5pPr>
            <a:lvl6pPr marL="2284628" indent="0">
              <a:buNone/>
              <a:defRPr sz="1000"/>
            </a:lvl6pPr>
            <a:lvl7pPr marL="2741554" indent="0">
              <a:buNone/>
              <a:defRPr sz="1000"/>
            </a:lvl7pPr>
            <a:lvl8pPr marL="3198480" indent="0">
              <a:buNone/>
              <a:defRPr sz="1000"/>
            </a:lvl8pPr>
            <a:lvl9pPr marL="3655406"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Dr. J.Zammit MFE 4213 – Quality &amp; Reliability Engineering</a:t>
            </a:r>
          </a:p>
        </p:txBody>
      </p:sp>
      <p:sp>
        <p:nvSpPr>
          <p:cNvPr id="7" name="Slide Number Placeholder 6"/>
          <p:cNvSpPr>
            <a:spLocks noGrp="1"/>
          </p:cNvSpPr>
          <p:nvPr>
            <p:ph type="sldNum" sz="quarter" idx="12"/>
          </p:nvPr>
        </p:nvSpPr>
        <p:spPr/>
        <p:txBody>
          <a:bodyPr/>
          <a:lstStyle/>
          <a:p>
            <a:fld id="{2A013F82-EE5E-44EE-A61D-E31C6657F26F}" type="slidenum">
              <a:rPr lang="en-GB" smtClean="0"/>
              <a:t>‹#›</a:t>
            </a:fld>
            <a:endParaRPr lang="en-GB"/>
          </a:p>
        </p:txBody>
      </p:sp>
    </p:spTree>
    <p:extLst>
      <p:ext uri="{BB962C8B-B14F-4D97-AF65-F5344CB8AC3E}">
        <p14:creationId xmlns:p14="http://schemas.microsoft.com/office/powerpoint/2010/main" val="2755926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158" y="4800600"/>
            <a:ext cx="8594428" cy="566738"/>
          </a:xfrm>
        </p:spPr>
        <p:txBody>
          <a:bodyPr anchor="b">
            <a:normAutofit/>
          </a:bodyPr>
          <a:lstStyle>
            <a:lvl1pPr algn="l">
              <a:defRPr sz="2399"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158" y="609600"/>
            <a:ext cx="8594429" cy="3845718"/>
          </a:xfrm>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158" y="5367338"/>
            <a:ext cx="8594428" cy="674024"/>
          </a:xfrm>
        </p:spPr>
        <p:txBody>
          <a:bodyPr>
            <a:normAutofit/>
          </a:bodyPr>
          <a:lstStyle>
            <a:lvl1pPr marL="0" indent="0">
              <a:buNone/>
              <a:defRPr sz="12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Dr. J.Zammit MFE 4213 – Quality &amp; Reliability Engineering</a:t>
            </a:r>
            <a:endParaRPr lang="en-GB" dirty="0"/>
          </a:p>
        </p:txBody>
      </p:sp>
      <p:sp>
        <p:nvSpPr>
          <p:cNvPr id="7" name="Slide Number Placeholder 6"/>
          <p:cNvSpPr>
            <a:spLocks noGrp="1"/>
          </p:cNvSpPr>
          <p:nvPr>
            <p:ph type="sldNum" sz="quarter" idx="12"/>
          </p:nvPr>
        </p:nvSpPr>
        <p:spPr/>
        <p:txBody>
          <a:bodyPr/>
          <a:lstStyle/>
          <a:p>
            <a:fld id="{2A013F82-EE5E-44EE-A61D-E31C6657F26F}" type="slidenum">
              <a:rPr lang="en-GB" smtClean="0"/>
              <a:pPr/>
              <a:t>‹#›</a:t>
            </a:fld>
            <a:endParaRPr lang="en-GB"/>
          </a:p>
        </p:txBody>
      </p:sp>
    </p:spTree>
    <p:extLst>
      <p:ext uri="{BB962C8B-B14F-4D97-AF65-F5344CB8AC3E}">
        <p14:creationId xmlns:p14="http://schemas.microsoft.com/office/powerpoint/2010/main" val="376634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88825"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158" y="609600"/>
            <a:ext cx="8594429"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158" y="2160590"/>
            <a:ext cx="8594429"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3257" y="6041363"/>
            <a:ext cx="911702"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677158" y="6041363"/>
            <a:ext cx="629597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Dr. J.Zammit MFE 4213 – Quality &amp; Reliability Engineering</a:t>
            </a:r>
            <a:endParaRPr lang="en-US" dirty="0"/>
          </a:p>
        </p:txBody>
      </p:sp>
      <p:sp>
        <p:nvSpPr>
          <p:cNvPr id="6" name="Slide Number Placeholder 5"/>
          <p:cNvSpPr>
            <a:spLocks noGrp="1"/>
          </p:cNvSpPr>
          <p:nvPr>
            <p:ph type="sldNum" sz="quarter" idx="4"/>
          </p:nvPr>
        </p:nvSpPr>
        <p:spPr>
          <a:xfrm>
            <a:off x="8588426" y="6041363"/>
            <a:ext cx="683161" cy="365125"/>
          </a:xfrm>
          <a:prstGeom prst="rect">
            <a:avLst/>
          </a:prstGeom>
        </p:spPr>
        <p:txBody>
          <a:bodyPr vert="horz" lIns="91440" tIns="45720" rIns="91440" bIns="45720" rtlCol="0" anchor="ctr"/>
          <a:lstStyle>
            <a:lvl1pPr algn="r">
              <a:defRPr sz="900">
                <a:solidFill>
                  <a:schemeClr val="accent1"/>
                </a:solidFill>
              </a:defRPr>
            </a:lvl1pPr>
          </a:lstStyle>
          <a:p>
            <a:fld id="{2A013F82-EE5E-44EE-A61D-E31C6657F26F}" type="slidenum">
              <a:rPr lang="en-US" smtClean="0"/>
              <a:pPr/>
              <a:t>‹#›</a:t>
            </a:fld>
            <a:endParaRPr lang="en-US"/>
          </a:p>
        </p:txBody>
      </p:sp>
    </p:spTree>
    <p:extLst>
      <p:ext uri="{BB962C8B-B14F-4D97-AF65-F5344CB8AC3E}">
        <p14:creationId xmlns:p14="http://schemas.microsoft.com/office/powerpoint/2010/main" val="240385773"/>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457063" rtl="0" eaLnBrk="1" latinLnBrk="0" hangingPunct="1">
        <a:spcBef>
          <a:spcPct val="0"/>
        </a:spcBef>
        <a:buNone/>
        <a:defRPr sz="359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4900" dirty="0">
                <a:latin typeface="Calibri" panose="020F0502020204030204" pitchFamily="34" charset="0"/>
                <a:ea typeface="Calibri" panose="020F0502020204030204" pitchFamily="34" charset="0"/>
                <a:cs typeface="Calibri" panose="020F0502020204030204" pitchFamily="34" charset="0"/>
              </a:rPr>
              <a:t>MFE 4213</a:t>
            </a:r>
            <a:br>
              <a:rPr lang="en-US" sz="4900" dirty="0">
                <a:latin typeface="Calibri" panose="020F0502020204030204" pitchFamily="34" charset="0"/>
                <a:ea typeface="Calibri" panose="020F0502020204030204" pitchFamily="34" charset="0"/>
                <a:cs typeface="Calibri" panose="020F0502020204030204" pitchFamily="34" charset="0"/>
              </a:rPr>
            </a:br>
            <a:r>
              <a:rPr lang="en-US" sz="4900" dirty="0">
                <a:latin typeface="Calibri" panose="020F0502020204030204" pitchFamily="34" charset="0"/>
                <a:ea typeface="Calibri" panose="020F0502020204030204" pitchFamily="34" charset="0"/>
                <a:cs typeface="Calibri" panose="020F0502020204030204" pitchFamily="34" charset="0"/>
              </a:rPr>
              <a:t>Quality &amp; Reliability Engineering</a:t>
            </a:r>
            <a:br>
              <a:rPr lang="en-US" dirty="0">
                <a:latin typeface="Calibri" panose="020F0502020204030204" pitchFamily="34" charset="0"/>
                <a:ea typeface="Calibri" panose="020F0502020204030204" pitchFamily="34" charset="0"/>
                <a:cs typeface="Calibri" panose="020F0502020204030204" pitchFamily="34" charset="0"/>
              </a:rPr>
            </a:br>
            <a:br>
              <a:rPr lang="en-US" dirty="0">
                <a:solidFill>
                  <a:schemeClr val="tx1"/>
                </a:solidFill>
                <a:latin typeface="Calibri" panose="020F0502020204030204" pitchFamily="34" charset="0"/>
                <a:ea typeface="Calibri" panose="020F0502020204030204" pitchFamily="34" charset="0"/>
                <a:cs typeface="Calibri" panose="020F0502020204030204" pitchFamily="34" charset="0"/>
              </a:rPr>
            </a:br>
            <a:r>
              <a:rPr lang="en-US" sz="2700" dirty="0">
                <a:solidFill>
                  <a:schemeClr val="tx1"/>
                </a:solidFill>
                <a:latin typeface="Calibri" panose="020F0502020204030204" pitchFamily="34" charset="0"/>
                <a:ea typeface="Calibri" panose="020F0502020204030204" pitchFamily="34" charset="0"/>
                <a:cs typeface="Calibri" panose="020F0502020204030204" pitchFamily="34" charset="0"/>
              </a:rPr>
              <a:t>Dr. Joseph Zammit</a:t>
            </a:r>
            <a:br>
              <a:rPr lang="en-US" sz="2700" dirty="0">
                <a:solidFill>
                  <a:schemeClr val="tx1"/>
                </a:solidFill>
                <a:latin typeface="Calibri" panose="020F0502020204030204" pitchFamily="34" charset="0"/>
                <a:ea typeface="Calibri" panose="020F0502020204030204" pitchFamily="34" charset="0"/>
                <a:cs typeface="Calibri" panose="020F0502020204030204" pitchFamily="34" charset="0"/>
              </a:rPr>
            </a:br>
            <a:r>
              <a:rPr lang="en-US" sz="2700" dirty="0">
                <a:solidFill>
                  <a:schemeClr val="tx1"/>
                </a:solidFill>
                <a:latin typeface="Calibri" panose="020F0502020204030204" pitchFamily="34" charset="0"/>
                <a:ea typeface="Calibri" panose="020F0502020204030204" pitchFamily="34" charset="0"/>
                <a:cs typeface="Calibri" panose="020F0502020204030204" pitchFamily="34" charset="0"/>
              </a:rPr>
              <a:t>Email: Joseph.Zammit@UM.EDU.MT</a:t>
            </a:r>
          </a:p>
        </p:txBody>
      </p:sp>
      <p:sp>
        <p:nvSpPr>
          <p:cNvPr id="4" name="Subtitle 3"/>
          <p:cNvSpPr>
            <a:spLocks noGrp="1"/>
          </p:cNvSpPr>
          <p:nvPr>
            <p:ph type="subTitle" idx="1"/>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LECTURE 4 – Six Sigma</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5616" y="5229200"/>
            <a:ext cx="4157480" cy="2028850"/>
          </a:xfrm>
          <a:prstGeom prst="rect">
            <a:avLst/>
          </a:prstGeom>
        </p:spPr>
      </p:pic>
      <p:sp>
        <p:nvSpPr>
          <p:cNvPr id="2" name="Footer Placeholder 3">
            <a:extLst>
              <a:ext uri="{FF2B5EF4-FFF2-40B4-BE49-F238E27FC236}">
                <a16:creationId xmlns:a16="http://schemas.microsoft.com/office/drawing/2014/main" id="{6B1C292F-D693-F034-0F8B-93B7DD49CD5C}"/>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8" name="Picture 2" descr="Co-funded by the European Union logo in png for web usage">
            <a:extLst>
              <a:ext uri="{FF2B5EF4-FFF2-40B4-BE49-F238E27FC236}">
                <a16:creationId xmlns:a16="http://schemas.microsoft.com/office/drawing/2014/main" id="{025FB9E3-F86F-121E-F4D5-531220BCD3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2244" y="5891562"/>
            <a:ext cx="3716726" cy="77779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Icon&#10;&#10;Description automatically generated">
            <a:extLst>
              <a:ext uri="{FF2B5EF4-FFF2-40B4-BE49-F238E27FC236}">
                <a16:creationId xmlns:a16="http://schemas.microsoft.com/office/drawing/2014/main" id="{98A47064-F9CB-3F50-2B96-A756867F116B}"/>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0630916" y="404664"/>
            <a:ext cx="1152128" cy="1512168"/>
          </a:xfrm>
          <a:prstGeom prst="rect">
            <a:avLst/>
          </a:prstGeom>
          <a:ln/>
        </p:spPr>
      </p:pic>
      <p:pic>
        <p:nvPicPr>
          <p:cNvPr id="10" name="Picture 9" descr="A person in a suit&#10;&#10;Description automatically generated">
            <a:extLst>
              <a:ext uri="{FF2B5EF4-FFF2-40B4-BE49-F238E27FC236}">
                <a16:creationId xmlns:a16="http://schemas.microsoft.com/office/drawing/2014/main" id="{9E917AC0-ADBE-5603-2F98-236B6A3DDD7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06675" y="3429000"/>
            <a:ext cx="1975217" cy="2425117"/>
          </a:xfrm>
          <a:prstGeom prst="rect">
            <a:avLst/>
          </a:prstGeom>
        </p:spPr>
      </p:pic>
      <p:sp>
        <p:nvSpPr>
          <p:cNvPr id="5" name="TextBox 4">
            <a:extLst>
              <a:ext uri="{FF2B5EF4-FFF2-40B4-BE49-F238E27FC236}">
                <a16:creationId xmlns:a16="http://schemas.microsoft.com/office/drawing/2014/main" id="{681D2D6E-15F8-3129-1E36-B77A3FB6A41A}"/>
              </a:ext>
            </a:extLst>
          </p:cNvPr>
          <p:cNvSpPr txBox="1"/>
          <p:nvPr/>
        </p:nvSpPr>
        <p:spPr>
          <a:xfrm>
            <a:off x="405781" y="339291"/>
            <a:ext cx="6096000" cy="1169551"/>
          </a:xfrm>
          <a:prstGeom prst="rect">
            <a:avLst/>
          </a:prstGeom>
          <a:solidFill>
            <a:schemeClr val="bg1"/>
          </a:solidFill>
        </p:spPr>
        <p:txBody>
          <a:bodyPr wrap="square">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dirty="0"/>
              <a:t>Disclaimer: 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Tree>
    <p:extLst>
      <p:ext uri="{BB962C8B-B14F-4D97-AF65-F5344CB8AC3E}">
        <p14:creationId xmlns:p14="http://schemas.microsoft.com/office/powerpoint/2010/main" val="2808920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93812" y="430334"/>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Six Sigma Levels</a:t>
            </a:r>
          </a:p>
        </p:txBody>
      </p:sp>
      <p:sp>
        <p:nvSpPr>
          <p:cNvPr id="3" name="Slide Number Placeholder 2"/>
          <p:cNvSpPr>
            <a:spLocks noGrp="1"/>
          </p:cNvSpPr>
          <p:nvPr>
            <p:ph type="sldNum" sz="quarter" idx="12"/>
          </p:nvPr>
        </p:nvSpPr>
        <p:spPr/>
        <p:txBody>
          <a:bodyPr/>
          <a:lstStyle/>
          <a:p>
            <a:fld id="{2A013F82-EE5E-44EE-A61D-E31C6657F26F}" type="slidenum">
              <a:rPr lang="en-GB" smtClean="0"/>
              <a:t>10</a:t>
            </a:fld>
            <a:endParaRPr lang="en-GB"/>
          </a:p>
        </p:txBody>
      </p:sp>
      <p:pic>
        <p:nvPicPr>
          <p:cNvPr id="10" name="Picture 9">
            <a:extLst>
              <a:ext uri="{FF2B5EF4-FFF2-40B4-BE49-F238E27FC236}">
                <a16:creationId xmlns:a16="http://schemas.microsoft.com/office/drawing/2014/main" id="{F498152E-D96D-4A31-B8E6-6786A1FA8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pic>
        <p:nvPicPr>
          <p:cNvPr id="9" name="Picture 8">
            <a:extLst>
              <a:ext uri="{FF2B5EF4-FFF2-40B4-BE49-F238E27FC236}">
                <a16:creationId xmlns:a16="http://schemas.microsoft.com/office/drawing/2014/main" id="{5FA56103-C15F-4CCD-B078-73E7D9723562}"/>
              </a:ext>
            </a:extLst>
          </p:cNvPr>
          <p:cNvPicPr>
            <a:picLocks noChangeAspect="1"/>
          </p:cNvPicPr>
          <p:nvPr/>
        </p:nvPicPr>
        <p:blipFill>
          <a:blip r:embed="rId4"/>
          <a:stretch>
            <a:fillRect/>
          </a:stretch>
        </p:blipFill>
        <p:spPr>
          <a:xfrm>
            <a:off x="909836" y="1285875"/>
            <a:ext cx="8153400" cy="4286250"/>
          </a:xfrm>
          <a:prstGeom prst="rect">
            <a:avLst/>
          </a:prstGeom>
          <a:effectLst>
            <a:reflection blurRad="12700" stA="33000" endPos="28000" dir="5400000" sy="-100000" algn="bl" rotWithShape="0"/>
          </a:effectLst>
          <a:scene3d>
            <a:camera prst="orthographicFront"/>
            <a:lightRig rig="threePt" dir="t"/>
          </a:scene3d>
          <a:sp3d>
            <a:bevelT w="0" h="0"/>
          </a:sp3d>
        </p:spPr>
      </p:pic>
      <p:sp>
        <p:nvSpPr>
          <p:cNvPr id="6" name="Arrow: Down 5">
            <a:extLst>
              <a:ext uri="{FF2B5EF4-FFF2-40B4-BE49-F238E27FC236}">
                <a16:creationId xmlns:a16="http://schemas.microsoft.com/office/drawing/2014/main" id="{14B94F6D-EB88-4640-9FC9-810EE0AE601A}"/>
              </a:ext>
            </a:extLst>
          </p:cNvPr>
          <p:cNvSpPr/>
          <p:nvPr/>
        </p:nvSpPr>
        <p:spPr>
          <a:xfrm>
            <a:off x="1413892" y="2060848"/>
            <a:ext cx="432048" cy="16561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393B4A3B-21E8-CDCB-0249-1760B8DF4BFC}"/>
              </a:ext>
            </a:extLst>
          </p:cNvPr>
          <p:cNvPicPr>
            <a:picLocks noChangeAspect="1"/>
          </p:cNvPicPr>
          <p:nvPr/>
        </p:nvPicPr>
        <p:blipFill>
          <a:blip r:embed="rId4"/>
          <a:stretch>
            <a:fillRect/>
          </a:stretch>
        </p:blipFill>
        <p:spPr>
          <a:xfrm>
            <a:off x="1062236" y="1438275"/>
            <a:ext cx="8153400" cy="4286250"/>
          </a:xfrm>
          <a:prstGeom prst="rect">
            <a:avLst/>
          </a:prstGeom>
          <a:effectLst>
            <a:reflection blurRad="12700" stA="33000" endPos="28000" dir="5400000" sy="-100000" algn="bl" rotWithShape="0"/>
          </a:effectLst>
          <a:scene3d>
            <a:camera prst="orthographicFront"/>
            <a:lightRig rig="threePt" dir="t"/>
          </a:scene3d>
          <a:sp3d>
            <a:bevelT w="0" h="0"/>
          </a:sp3d>
        </p:spPr>
      </p:pic>
      <p:sp>
        <p:nvSpPr>
          <p:cNvPr id="7" name="Footer Placeholder 3">
            <a:extLst>
              <a:ext uri="{FF2B5EF4-FFF2-40B4-BE49-F238E27FC236}">
                <a16:creationId xmlns:a16="http://schemas.microsoft.com/office/drawing/2014/main" id="{B05C7ECC-29DA-594B-040E-AC295A2348EC}"/>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3D90ADA6-A53E-B004-7E45-E71FACE66A6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FFB8E3C9-3382-C55B-459F-476C4E7CF942}"/>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74640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93506" y="377719"/>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Focus: The End User</a:t>
            </a:r>
          </a:p>
        </p:txBody>
      </p:sp>
      <p:sp>
        <p:nvSpPr>
          <p:cNvPr id="12" name="Content Placeholder 2"/>
          <p:cNvSpPr>
            <a:spLocks noGrp="1"/>
          </p:cNvSpPr>
          <p:nvPr>
            <p:ph idx="1"/>
          </p:nvPr>
        </p:nvSpPr>
        <p:spPr>
          <a:xfrm>
            <a:off x="621804" y="1094081"/>
            <a:ext cx="9252520" cy="4031700"/>
          </a:xfrm>
        </p:spPr>
        <p:txBody>
          <a:bodyPr>
            <a:normAutofit/>
          </a:bodyPr>
          <a:lstStyle/>
          <a:p>
            <a:pPr marL="0" indent="0">
              <a:buNone/>
            </a:pPr>
            <a:r>
              <a:rPr lang="en-GB" sz="2400" dirty="0">
                <a:latin typeface="Calibri" panose="020F0502020204030204" pitchFamily="34" charset="0"/>
                <a:ea typeface="Calibri" panose="020F0502020204030204" pitchFamily="34" charset="0"/>
                <a:cs typeface="Calibri" panose="020F0502020204030204" pitchFamily="34" charset="0"/>
              </a:rPr>
              <a:t>Central to the Six Sigma methodology is an unwavering emphasis on meeting and exceeding the needs and expectations of the end user or customer.</a:t>
            </a:r>
          </a:p>
          <a:p>
            <a:pPr lvl="2"/>
            <a:r>
              <a:rPr lang="en-GB" sz="2400" dirty="0">
                <a:latin typeface="Calibri" panose="020F0502020204030204" pitchFamily="34" charset="0"/>
                <a:ea typeface="Calibri" panose="020F0502020204030204" pitchFamily="34" charset="0"/>
                <a:cs typeface="Calibri" panose="020F0502020204030204" pitchFamily="34" charset="0"/>
              </a:rPr>
              <a:t>Customer: Internal or External</a:t>
            </a:r>
          </a:p>
          <a:p>
            <a:pPr lvl="2">
              <a:spcAft>
                <a:spcPts val="1200"/>
              </a:spcAft>
            </a:pPr>
            <a:r>
              <a:rPr lang="en-GB" sz="2400" dirty="0">
                <a:latin typeface="Calibri" panose="020F0502020204030204" pitchFamily="34" charset="0"/>
                <a:ea typeface="Calibri" panose="020F0502020204030204" pitchFamily="34" charset="0"/>
                <a:cs typeface="Calibri" panose="020F0502020204030204" pitchFamily="34" charset="0"/>
              </a:rPr>
              <a:t>Consumer: The End User</a:t>
            </a:r>
          </a:p>
          <a:p>
            <a:pPr marL="0" indent="0">
              <a:buNone/>
            </a:pPr>
            <a:r>
              <a:rPr lang="en-GB" sz="2400" dirty="0">
                <a:latin typeface="Calibri" panose="020F0502020204030204" pitchFamily="34" charset="0"/>
                <a:ea typeface="Calibri" panose="020F0502020204030204" pitchFamily="34" charset="0"/>
                <a:cs typeface="Calibri" panose="020F0502020204030204" pitchFamily="34" charset="0"/>
              </a:rPr>
              <a:t>The “Voice of the Customer” must be translated into the “ Voice of the Engineer”</a:t>
            </a:r>
            <a:endParaRPr lang="en-US" sz="2400" dirty="0">
              <a:latin typeface="Calibri" panose="020F0502020204030204" pitchFamily="34" charset="0"/>
              <a:ea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2A013F82-EE5E-44EE-A61D-E31C6657F26F}" type="slidenum">
              <a:rPr lang="en-GB" smtClean="0"/>
              <a:t>11</a:t>
            </a:fld>
            <a:endParaRPr lang="en-GB"/>
          </a:p>
        </p:txBody>
      </p:sp>
      <p:pic>
        <p:nvPicPr>
          <p:cNvPr id="9" name="Picture 4" descr="Engineering Jobs"/>
          <p:cNvPicPr>
            <a:picLocks noChangeAspect="1" noChangeArrowheads="1"/>
          </p:cNvPicPr>
          <p:nvPr/>
        </p:nvPicPr>
        <p:blipFill>
          <a:blip r:embed="rId3" cstate="print"/>
          <a:srcRect/>
          <a:stretch>
            <a:fillRect/>
          </a:stretch>
        </p:blipFill>
        <p:spPr bwMode="auto">
          <a:xfrm>
            <a:off x="6204724" y="4301665"/>
            <a:ext cx="3042295" cy="1648231"/>
          </a:xfrm>
          <a:prstGeom prst="rect">
            <a:avLst/>
          </a:prstGeom>
          <a:noFill/>
        </p:spPr>
      </p:pic>
      <p:pic>
        <p:nvPicPr>
          <p:cNvPr id="10" name="Picture 2" descr="http://www.icon.com.mt/common/image_provider.aspx?id=633467398589680000"/>
          <p:cNvPicPr>
            <a:picLocks noChangeAspect="1" noChangeArrowheads="1"/>
          </p:cNvPicPr>
          <p:nvPr/>
        </p:nvPicPr>
        <p:blipFill>
          <a:blip r:embed="rId4" cstate="print"/>
          <a:srcRect/>
          <a:stretch>
            <a:fillRect/>
          </a:stretch>
        </p:blipFill>
        <p:spPr bwMode="auto">
          <a:xfrm>
            <a:off x="1745893" y="4184705"/>
            <a:ext cx="2517528" cy="1882152"/>
          </a:xfrm>
          <a:prstGeom prst="rect">
            <a:avLst/>
          </a:prstGeom>
          <a:noFill/>
        </p:spPr>
      </p:pic>
      <p:sp>
        <p:nvSpPr>
          <p:cNvPr id="11" name="Right Arrow 10"/>
          <p:cNvSpPr/>
          <p:nvPr/>
        </p:nvSpPr>
        <p:spPr bwMode="auto">
          <a:xfrm>
            <a:off x="4551453" y="4760769"/>
            <a:ext cx="1512168" cy="864096"/>
          </a:xfrm>
          <a:prstGeom prst="rightArrow">
            <a:avLst/>
          </a:prstGeom>
          <a:gradFill>
            <a:gsLst>
              <a:gs pos="0">
                <a:srgbClr val="4F81BD"/>
              </a:gs>
              <a:gs pos="50000">
                <a:schemeClr val="accent1">
                  <a:satMod val="110000"/>
                  <a:lumMod val="100000"/>
                  <a:shade val="100000"/>
                </a:schemeClr>
              </a:gs>
              <a:gs pos="100000">
                <a:schemeClr val="accent1">
                  <a:lumMod val="99000"/>
                  <a:satMod val="120000"/>
                  <a:shade val="78000"/>
                </a:schemeClr>
              </a:gs>
            </a:gsLst>
          </a:gra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a:ln>
                  <a:noFill/>
                </a:ln>
                <a:solidFill>
                  <a:srgbClr val="FFFFFF"/>
                </a:solidFill>
                <a:effectLst>
                  <a:outerShdw blurRad="38100" dist="38100" dir="2700000" algn="tl">
                    <a:srgbClr val="000000">
                      <a:alpha val="43137"/>
                    </a:srgbClr>
                  </a:outerShdw>
                </a:effectLst>
                <a:latin typeface="Verdana" pitchFamily="34" charset="0"/>
              </a:rPr>
              <a:t>QFD</a:t>
            </a:r>
            <a:endParaRPr kumimoji="0" lang="en-US" sz="2000" b="1" i="0" u="none" strike="noStrike" cap="none" normalizeH="0" baseline="0" dirty="0">
              <a:ln>
                <a:noFill/>
              </a:ln>
              <a:solidFill>
                <a:srgbClr val="FFFFFF"/>
              </a:solidFill>
              <a:effectLst>
                <a:outerShdw blurRad="38100" dist="38100" dir="2700000" algn="tl">
                  <a:srgbClr val="000000">
                    <a:alpha val="43137"/>
                  </a:srgbClr>
                </a:outerShdw>
              </a:effectLst>
              <a:latin typeface="Verdana" pitchFamily="34" charset="0"/>
            </a:endParaRPr>
          </a:p>
        </p:txBody>
      </p:sp>
      <p:pic>
        <p:nvPicPr>
          <p:cNvPr id="14" name="Picture 13">
            <a:extLst>
              <a:ext uri="{FF2B5EF4-FFF2-40B4-BE49-F238E27FC236}">
                <a16:creationId xmlns:a16="http://schemas.microsoft.com/office/drawing/2014/main" id="{C42EC736-E9CF-43B2-B0A6-BDB1E17B51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4" name="Footer Placeholder 3">
            <a:extLst>
              <a:ext uri="{FF2B5EF4-FFF2-40B4-BE49-F238E27FC236}">
                <a16:creationId xmlns:a16="http://schemas.microsoft.com/office/drawing/2014/main" id="{BF77D1F3-E5C5-3AFA-B65E-63E5C8F4C0BF}"/>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2" name="Picture 1" descr="Co-funded by the European Union logo in png for web usage">
            <a:extLst>
              <a:ext uri="{FF2B5EF4-FFF2-40B4-BE49-F238E27FC236}">
                <a16:creationId xmlns:a16="http://schemas.microsoft.com/office/drawing/2014/main" id="{5B63870C-E72C-5843-F3C7-60096713D52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AB29347F-88E7-0BE1-7EA5-DE7D0C34CEA8}"/>
              </a:ext>
            </a:extLst>
          </p:cNvPr>
          <p:cNvPicPr/>
          <p:nvPr/>
        </p:nvPicPr>
        <p:blipFill>
          <a:blip r:embed="rId7"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756421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br>
              <a:rPr lang="en-US" dirty="0"/>
            </a:br>
            <a:r>
              <a:rPr lang="en-US" dirty="0"/>
              <a:t>6-Sigma Methodology</a:t>
            </a:r>
          </a:p>
        </p:txBody>
      </p:sp>
      <p:sp>
        <p:nvSpPr>
          <p:cNvPr id="3" name="Slide Number Placeholder 2"/>
          <p:cNvSpPr>
            <a:spLocks noGrp="1"/>
          </p:cNvSpPr>
          <p:nvPr>
            <p:ph type="sldNum" sz="quarter" idx="12"/>
          </p:nvPr>
        </p:nvSpPr>
        <p:spPr/>
        <p:txBody>
          <a:bodyPr/>
          <a:lstStyle/>
          <a:p>
            <a:fld id="{2A013F82-EE5E-44EE-A61D-E31C6657F26F}" type="slidenum">
              <a:rPr lang="en-GB" smtClean="0"/>
              <a:t>12</a:t>
            </a:fld>
            <a:endParaRPr lang="en-GB"/>
          </a:p>
        </p:txBody>
      </p:sp>
      <p:pic>
        <p:nvPicPr>
          <p:cNvPr id="6" name="Picture 5">
            <a:extLst>
              <a:ext uri="{FF2B5EF4-FFF2-40B4-BE49-F238E27FC236}">
                <a16:creationId xmlns:a16="http://schemas.microsoft.com/office/drawing/2014/main" id="{6CF809CD-1155-44A4-9CB6-41112480AB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4" name="Footer Placeholder 3">
            <a:extLst>
              <a:ext uri="{FF2B5EF4-FFF2-40B4-BE49-F238E27FC236}">
                <a16:creationId xmlns:a16="http://schemas.microsoft.com/office/drawing/2014/main" id="{FD414DC5-F786-FB61-B2A7-09C3BAA9BAAE}"/>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2" name="Picture 1" descr="Co-funded by the European Union logo in png for web usage">
            <a:extLst>
              <a:ext uri="{FF2B5EF4-FFF2-40B4-BE49-F238E27FC236}">
                <a16:creationId xmlns:a16="http://schemas.microsoft.com/office/drawing/2014/main" id="{0C032818-4676-4218-9982-F9939E692D3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BFD72B77-6283-92BD-5584-FE04D5F3577C}"/>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201319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63199" y="327674"/>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DMAIC</a:t>
            </a:r>
          </a:p>
        </p:txBody>
      </p:sp>
      <p:sp>
        <p:nvSpPr>
          <p:cNvPr id="3" name="Slide Number Placeholder 2"/>
          <p:cNvSpPr>
            <a:spLocks noGrp="1"/>
          </p:cNvSpPr>
          <p:nvPr>
            <p:ph type="sldNum" sz="quarter" idx="12"/>
          </p:nvPr>
        </p:nvSpPr>
        <p:spPr/>
        <p:txBody>
          <a:bodyPr/>
          <a:lstStyle/>
          <a:p>
            <a:fld id="{2A013F82-EE5E-44EE-A61D-E31C6657F26F}" type="slidenum">
              <a:rPr lang="en-GB" smtClean="0">
                <a:latin typeface="Calibri" panose="020F0502020204030204" pitchFamily="34" charset="0"/>
                <a:ea typeface="Calibri" panose="020F0502020204030204" pitchFamily="34" charset="0"/>
                <a:cs typeface="Calibri" panose="020F0502020204030204" pitchFamily="34" charset="0"/>
              </a:rPr>
              <a:t>13</a:t>
            </a:fld>
            <a:endParaRPr lang="en-GB">
              <a:latin typeface="Calibri" panose="020F0502020204030204" pitchFamily="34" charset="0"/>
              <a:ea typeface="Calibri" panose="020F0502020204030204" pitchFamily="34" charset="0"/>
              <a:cs typeface="Calibri" panose="020F0502020204030204" pitchFamily="34" charset="0"/>
            </a:endParaRPr>
          </a:p>
        </p:txBody>
      </p:sp>
      <p:sp>
        <p:nvSpPr>
          <p:cNvPr id="4" name="Freeform 3"/>
          <p:cNvSpPr/>
          <p:nvPr/>
        </p:nvSpPr>
        <p:spPr>
          <a:xfrm>
            <a:off x="938878" y="1062294"/>
            <a:ext cx="763046" cy="1090067"/>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lvl="0" algn="ctr" defTabSz="666750">
              <a:lnSpc>
                <a:spcPct val="90000"/>
              </a:lnSpc>
              <a:spcBef>
                <a:spcPct val="0"/>
              </a:spcBef>
              <a:spcAft>
                <a:spcPct val="35000"/>
              </a:spcAft>
            </a:pPr>
            <a:r>
              <a:rPr lang="en-GB" sz="1500" kern="1200" dirty="0">
                <a:solidFill>
                  <a:sysClr val="window" lastClr="FFFFFF"/>
                </a:solidFill>
                <a:latin typeface="Calibri" panose="020F0502020204030204" pitchFamily="34" charset="0"/>
                <a:ea typeface="Calibri" panose="020F0502020204030204" pitchFamily="34" charset="0"/>
                <a:cs typeface="Calibri" panose="020F0502020204030204" pitchFamily="34" charset="0"/>
              </a:rPr>
              <a:t>Define</a:t>
            </a:r>
          </a:p>
        </p:txBody>
      </p:sp>
      <p:sp>
        <p:nvSpPr>
          <p:cNvPr id="6" name="Freeform 5"/>
          <p:cNvSpPr/>
          <p:nvPr/>
        </p:nvSpPr>
        <p:spPr>
          <a:xfrm>
            <a:off x="1701924" y="1061522"/>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rPr>
              <a:t>Define a problem or improvement opportunity.</a:t>
            </a:r>
            <a:endParaRPr lang="en-GB" sz="170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Freeform 9"/>
          <p:cNvSpPr/>
          <p:nvPr/>
        </p:nvSpPr>
        <p:spPr>
          <a:xfrm>
            <a:off x="938878" y="2035181"/>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Calibri" panose="020F0502020204030204" pitchFamily="34" charset="0"/>
                <a:ea typeface="Calibri" panose="020F0502020204030204" pitchFamily="34" charset="0"/>
                <a:cs typeface="Calibri" panose="020F0502020204030204" pitchFamily="34" charset="0"/>
              </a:rPr>
              <a:t>Measure</a:t>
            </a:r>
          </a:p>
        </p:txBody>
      </p:sp>
      <p:sp>
        <p:nvSpPr>
          <p:cNvPr id="11" name="Freeform 10"/>
          <p:cNvSpPr/>
          <p:nvPr/>
        </p:nvSpPr>
        <p:spPr>
          <a:xfrm>
            <a:off x="1701924" y="2035182"/>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GB" sz="1700" b="0" i="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rPr>
              <a:t>Measure process performance</a:t>
            </a:r>
            <a:endParaRPr lang="en-GB" sz="170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Freeform 11"/>
          <p:cNvSpPr/>
          <p:nvPr/>
        </p:nvSpPr>
        <p:spPr>
          <a:xfrm>
            <a:off x="938878" y="3008068"/>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Calibri" panose="020F0502020204030204" pitchFamily="34" charset="0"/>
                <a:ea typeface="Calibri" panose="020F0502020204030204" pitchFamily="34" charset="0"/>
                <a:cs typeface="Calibri" panose="020F0502020204030204" pitchFamily="34" charset="0"/>
              </a:rPr>
              <a:t>Analyse</a:t>
            </a:r>
          </a:p>
        </p:txBody>
      </p:sp>
      <p:sp>
        <p:nvSpPr>
          <p:cNvPr id="14" name="Freeform 13"/>
          <p:cNvSpPr/>
          <p:nvPr/>
        </p:nvSpPr>
        <p:spPr>
          <a:xfrm>
            <a:off x="1701924" y="3008069"/>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rPr>
              <a:t>Analyze the process to determine the root causes of poor performance; determine whether the process can be improved or should be redesigned</a:t>
            </a:r>
            <a:endParaRPr lang="en-GB" sz="170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Freeform 14"/>
          <p:cNvSpPr/>
          <p:nvPr/>
        </p:nvSpPr>
        <p:spPr>
          <a:xfrm>
            <a:off x="938878" y="3980955"/>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Calibri" panose="020F0502020204030204" pitchFamily="34" charset="0"/>
                <a:ea typeface="Calibri" panose="020F0502020204030204" pitchFamily="34" charset="0"/>
                <a:cs typeface="Calibri" panose="020F0502020204030204" pitchFamily="34" charset="0"/>
              </a:rPr>
              <a:t>Improve</a:t>
            </a:r>
          </a:p>
        </p:txBody>
      </p:sp>
      <p:sp>
        <p:nvSpPr>
          <p:cNvPr id="16" name="Freeform 15"/>
          <p:cNvSpPr/>
          <p:nvPr/>
        </p:nvSpPr>
        <p:spPr>
          <a:xfrm>
            <a:off x="1701924" y="3980956"/>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rPr>
              <a:t>Improve the process by attacking root causes.</a:t>
            </a:r>
            <a:endParaRPr lang="en-GB" sz="170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endParaRPr>
          </a:p>
        </p:txBody>
      </p:sp>
      <p:sp>
        <p:nvSpPr>
          <p:cNvPr id="17" name="Freeform 16"/>
          <p:cNvSpPr/>
          <p:nvPr/>
        </p:nvSpPr>
        <p:spPr>
          <a:xfrm>
            <a:off x="938878" y="4953842"/>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8" rIns="9525" bIns="391048" numCol="1" spcCol="1270" anchor="ctr" anchorCtr="0">
            <a:noAutofit/>
          </a:bodyPr>
          <a:lstStyle/>
          <a:p>
            <a:pPr lvl="0" algn="ctr" defTabSz="666750">
              <a:lnSpc>
                <a:spcPct val="90000"/>
              </a:lnSpc>
              <a:spcBef>
                <a:spcPct val="0"/>
              </a:spcBef>
              <a:spcAft>
                <a:spcPct val="35000"/>
              </a:spcAft>
            </a:pPr>
            <a:r>
              <a:rPr lang="en-GB" sz="1500" kern="1200" dirty="0">
                <a:solidFill>
                  <a:sysClr val="window" lastClr="FFFFFF"/>
                </a:solidFill>
                <a:latin typeface="Calibri" panose="020F0502020204030204" pitchFamily="34" charset="0"/>
                <a:ea typeface="Calibri" panose="020F0502020204030204" pitchFamily="34" charset="0"/>
                <a:cs typeface="Calibri" panose="020F0502020204030204" pitchFamily="34" charset="0"/>
              </a:rPr>
              <a:t>Control</a:t>
            </a:r>
          </a:p>
        </p:txBody>
      </p:sp>
      <p:sp>
        <p:nvSpPr>
          <p:cNvPr id="18" name="Freeform 17"/>
          <p:cNvSpPr/>
          <p:nvPr/>
        </p:nvSpPr>
        <p:spPr>
          <a:xfrm>
            <a:off x="1701924" y="4953842"/>
            <a:ext cx="7466553" cy="708544"/>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4"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rPr>
              <a:t>Control the improved process to hold the gains.</a:t>
            </a:r>
            <a:endParaRPr lang="en-GB" sz="1700" kern="1200" dirty="0">
              <a:solidFill>
                <a:sysClr val="windowText" lastClr="000000">
                  <a:hueOff val="0"/>
                  <a:satOff val="0"/>
                  <a:lumOff val="0"/>
                  <a:alphaOff val="0"/>
                </a:sysClr>
              </a:solidFill>
              <a:latin typeface="Calibri" panose="020F0502020204030204" pitchFamily="34" charset="0"/>
              <a:ea typeface="Calibri" panose="020F0502020204030204" pitchFamily="34" charset="0"/>
              <a:cs typeface="Calibri" panose="020F0502020204030204" pitchFamily="34" charset="0"/>
            </a:endParaRPr>
          </a:p>
        </p:txBody>
      </p:sp>
      <p:pic>
        <p:nvPicPr>
          <p:cNvPr id="19" name="Picture 18">
            <a:extLst>
              <a:ext uri="{FF2B5EF4-FFF2-40B4-BE49-F238E27FC236}">
                <a16:creationId xmlns:a16="http://schemas.microsoft.com/office/drawing/2014/main" id="{9D0C9536-25D5-4FB0-B593-04CCAA927F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093C8BD6-FF5E-5EDE-4E9C-D5592F7A4AA9}"/>
              </a:ext>
            </a:extLst>
          </p:cNvPr>
          <p:cNvSpPr>
            <a:spLocks noGrp="1"/>
          </p:cNvSpPr>
          <p:nvPr>
            <p:ph type="ftr" sz="quarter" idx="11"/>
          </p:nvPr>
        </p:nvSpPr>
        <p:spPr>
          <a:xfrm>
            <a:off x="673611" y="6236049"/>
            <a:ext cx="6295972" cy="365125"/>
          </a:xfrm>
        </p:spPr>
        <p:txBody>
          <a:bodyPr/>
          <a:lstStyle/>
          <a:p>
            <a:r>
              <a:rPr lang="en-GB" dirty="0" err="1">
                <a:latin typeface="Calibri" panose="020F0502020204030204" pitchFamily="34" charset="0"/>
                <a:ea typeface="Calibri" panose="020F0502020204030204" pitchFamily="34" charset="0"/>
                <a:cs typeface="Calibri" panose="020F0502020204030204" pitchFamily="34" charset="0"/>
              </a:rPr>
              <a:t>Dr.</a:t>
            </a:r>
            <a:r>
              <a:rPr lang="en-GB" dirty="0">
                <a:latin typeface="Calibri" panose="020F0502020204030204" pitchFamily="34" charset="0"/>
                <a:ea typeface="Calibri" panose="020F0502020204030204" pitchFamily="34" charset="0"/>
                <a:cs typeface="Calibri" panose="020F0502020204030204" pitchFamily="34" charset="0"/>
              </a:rPr>
              <a:t> </a:t>
            </a:r>
            <a:r>
              <a:rPr lang="en-GB" dirty="0" err="1">
                <a:latin typeface="Calibri" panose="020F0502020204030204" pitchFamily="34" charset="0"/>
                <a:ea typeface="Calibri" panose="020F0502020204030204" pitchFamily="34" charset="0"/>
                <a:cs typeface="Calibri" panose="020F0502020204030204" pitchFamily="34" charset="0"/>
              </a:rPr>
              <a:t>J.Zammit</a:t>
            </a:r>
            <a:r>
              <a:rPr lang="en-GB" dirty="0">
                <a:latin typeface="Calibri" panose="020F0502020204030204" pitchFamily="34" charset="0"/>
                <a:ea typeface="Calibri" panose="020F0502020204030204" pitchFamily="34" charset="0"/>
                <a:cs typeface="Calibri" panose="020F0502020204030204" pitchFamily="34" charset="0"/>
              </a:rPr>
              <a:t> MFE 4213 – Quality &amp; Reliability Engineering</a:t>
            </a:r>
          </a:p>
        </p:txBody>
      </p:sp>
      <p:pic>
        <p:nvPicPr>
          <p:cNvPr id="5" name="Picture 2" descr="DMAIC">
            <a:extLst>
              <a:ext uri="{FF2B5EF4-FFF2-40B4-BE49-F238E27FC236}">
                <a16:creationId xmlns:a16="http://schemas.microsoft.com/office/drawing/2014/main" id="{7960A42E-A2FA-C4E1-C9EA-3E0180FD02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06417" y="3429000"/>
            <a:ext cx="2519994" cy="251999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o-funded by the European Union logo in png for web usage">
            <a:extLst>
              <a:ext uri="{FF2B5EF4-FFF2-40B4-BE49-F238E27FC236}">
                <a16:creationId xmlns:a16="http://schemas.microsoft.com/office/drawing/2014/main" id="{FFE38470-3DB1-DD57-8B7D-4DC78EC33AA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Icon&#10;&#10;Description automatically generated">
            <a:extLst>
              <a:ext uri="{FF2B5EF4-FFF2-40B4-BE49-F238E27FC236}">
                <a16:creationId xmlns:a16="http://schemas.microsoft.com/office/drawing/2014/main" id="{BF78D9C5-9F04-03EC-6451-05658AE9CE57}"/>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234041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0" grpId="0" animBg="1"/>
      <p:bldP spid="11" grpId="0" animBg="1"/>
      <p:bldP spid="12" grpId="0" animBg="1"/>
      <p:bldP spid="14" grpId="0" animBg="1"/>
      <p:bldP spid="15"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522413" y="373066"/>
            <a:ext cx="9144001" cy="599728"/>
          </a:xfrm>
        </p:spPr>
        <p:txBody>
          <a:bodyPr anchor="t" anchorCtr="0">
            <a:normAutofit fontScale="90000"/>
          </a:bodyPr>
          <a:lstStyle/>
          <a:p>
            <a:r>
              <a:rPr lang="en-GB" u="sng" dirty="0"/>
              <a:t>Design for 6-Sigma DMADV / DFSS</a:t>
            </a:r>
          </a:p>
        </p:txBody>
      </p:sp>
      <p:sp>
        <p:nvSpPr>
          <p:cNvPr id="3" name="Slide Number Placeholder 2"/>
          <p:cNvSpPr>
            <a:spLocks noGrp="1"/>
          </p:cNvSpPr>
          <p:nvPr>
            <p:ph type="sldNum" sz="quarter" idx="12"/>
          </p:nvPr>
        </p:nvSpPr>
        <p:spPr/>
        <p:txBody>
          <a:bodyPr/>
          <a:lstStyle/>
          <a:p>
            <a:fld id="{2A013F82-EE5E-44EE-A61D-E31C6657F26F}" type="slidenum">
              <a:rPr lang="en-GB" smtClean="0"/>
              <a:t>14</a:t>
            </a:fld>
            <a:endParaRPr lang="en-GB"/>
          </a:p>
        </p:txBody>
      </p:sp>
      <p:sp>
        <p:nvSpPr>
          <p:cNvPr id="5" name="Freeform 4"/>
          <p:cNvSpPr/>
          <p:nvPr/>
        </p:nvSpPr>
        <p:spPr>
          <a:xfrm>
            <a:off x="759367" y="1128953"/>
            <a:ext cx="763046" cy="1090067"/>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lvl="0" algn="ctr" defTabSz="666750">
              <a:lnSpc>
                <a:spcPct val="90000"/>
              </a:lnSpc>
              <a:spcBef>
                <a:spcPct val="0"/>
              </a:spcBef>
              <a:spcAft>
                <a:spcPct val="35000"/>
              </a:spcAft>
            </a:pPr>
            <a:r>
              <a:rPr lang="en-GB" sz="1500" kern="1200" dirty="0">
                <a:solidFill>
                  <a:sysClr val="window" lastClr="FFFFFF"/>
                </a:solidFill>
                <a:latin typeface="Arial"/>
                <a:ea typeface="+mn-ea"/>
                <a:cs typeface="+mn-cs"/>
              </a:rPr>
              <a:t>Define</a:t>
            </a:r>
          </a:p>
        </p:txBody>
      </p:sp>
      <p:sp>
        <p:nvSpPr>
          <p:cNvPr id="6" name="Freeform 5"/>
          <p:cNvSpPr/>
          <p:nvPr/>
        </p:nvSpPr>
        <p:spPr>
          <a:xfrm>
            <a:off x="1522413" y="1128955"/>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Arial"/>
                <a:ea typeface="+mn-ea"/>
                <a:cs typeface="+mn-cs"/>
              </a:rPr>
              <a:t>Define design goals that are consistent with customer demands and the enterprise strategy</a:t>
            </a:r>
            <a:endParaRPr lang="en-GB" sz="1700" kern="1200" dirty="0">
              <a:solidFill>
                <a:sysClr val="windowText" lastClr="000000">
                  <a:hueOff val="0"/>
                  <a:satOff val="0"/>
                  <a:lumOff val="0"/>
                  <a:alphaOff val="0"/>
                </a:sysClr>
              </a:solidFill>
              <a:latin typeface="Arial"/>
              <a:ea typeface="+mn-ea"/>
              <a:cs typeface="+mn-cs"/>
            </a:endParaRPr>
          </a:p>
        </p:txBody>
      </p:sp>
      <p:sp>
        <p:nvSpPr>
          <p:cNvPr id="10" name="Freeform 9"/>
          <p:cNvSpPr/>
          <p:nvPr/>
        </p:nvSpPr>
        <p:spPr>
          <a:xfrm>
            <a:off x="759367" y="2101840"/>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Arial"/>
              </a:rPr>
              <a:t>Measure</a:t>
            </a:r>
          </a:p>
        </p:txBody>
      </p:sp>
      <p:sp>
        <p:nvSpPr>
          <p:cNvPr id="11" name="Freeform 10"/>
          <p:cNvSpPr/>
          <p:nvPr/>
        </p:nvSpPr>
        <p:spPr>
          <a:xfrm>
            <a:off x="1522413" y="2101841"/>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Arial"/>
                <a:ea typeface="+mn-ea"/>
                <a:cs typeface="+mn-cs"/>
              </a:rPr>
              <a:t>Measure and identify CTQs (characteristics that are </a:t>
            </a:r>
            <a:r>
              <a:rPr lang="en-US" sz="1700" b="1" i="0" kern="1200" dirty="0">
                <a:solidFill>
                  <a:sysClr val="windowText" lastClr="000000">
                    <a:hueOff val="0"/>
                    <a:satOff val="0"/>
                    <a:lumOff val="0"/>
                    <a:alphaOff val="0"/>
                  </a:sysClr>
                </a:solidFill>
                <a:latin typeface="Arial"/>
                <a:ea typeface="+mn-ea"/>
                <a:cs typeface="+mn-cs"/>
              </a:rPr>
              <a:t>C</a:t>
            </a:r>
            <a:r>
              <a:rPr lang="en-US" sz="1700" b="0" i="0" kern="1200" dirty="0">
                <a:solidFill>
                  <a:sysClr val="windowText" lastClr="000000">
                    <a:hueOff val="0"/>
                    <a:satOff val="0"/>
                    <a:lumOff val="0"/>
                    <a:alphaOff val="0"/>
                  </a:sysClr>
                </a:solidFill>
                <a:latin typeface="Arial"/>
                <a:ea typeface="+mn-ea"/>
                <a:cs typeface="+mn-cs"/>
              </a:rPr>
              <a:t>ritical </a:t>
            </a:r>
            <a:r>
              <a:rPr lang="en-US" sz="1700" b="1" i="0" kern="1200" dirty="0">
                <a:solidFill>
                  <a:sysClr val="windowText" lastClr="000000">
                    <a:hueOff val="0"/>
                    <a:satOff val="0"/>
                    <a:lumOff val="0"/>
                    <a:alphaOff val="0"/>
                  </a:sysClr>
                </a:solidFill>
                <a:latin typeface="Arial"/>
                <a:ea typeface="+mn-ea"/>
                <a:cs typeface="+mn-cs"/>
              </a:rPr>
              <a:t>T</a:t>
            </a:r>
            <a:r>
              <a:rPr lang="en-US" sz="1700" b="0" i="0" kern="1200" dirty="0">
                <a:solidFill>
                  <a:sysClr val="windowText" lastClr="000000">
                    <a:hueOff val="0"/>
                    <a:satOff val="0"/>
                    <a:lumOff val="0"/>
                    <a:alphaOff val="0"/>
                  </a:sysClr>
                </a:solidFill>
                <a:latin typeface="Arial"/>
                <a:ea typeface="+mn-ea"/>
                <a:cs typeface="+mn-cs"/>
              </a:rPr>
              <a:t>o </a:t>
            </a:r>
            <a:r>
              <a:rPr lang="en-US" sz="1700" b="1" i="0" kern="1200" dirty="0">
                <a:solidFill>
                  <a:sysClr val="windowText" lastClr="000000">
                    <a:hueOff val="0"/>
                    <a:satOff val="0"/>
                    <a:lumOff val="0"/>
                    <a:alphaOff val="0"/>
                  </a:sysClr>
                </a:solidFill>
                <a:latin typeface="Arial"/>
                <a:ea typeface="+mn-ea"/>
                <a:cs typeface="+mn-cs"/>
              </a:rPr>
              <a:t>Q</a:t>
            </a:r>
            <a:r>
              <a:rPr lang="en-US" sz="1700" b="0" i="0" kern="1200" dirty="0">
                <a:solidFill>
                  <a:sysClr val="windowText" lastClr="000000">
                    <a:hueOff val="0"/>
                    <a:satOff val="0"/>
                    <a:lumOff val="0"/>
                    <a:alphaOff val="0"/>
                  </a:sysClr>
                </a:solidFill>
                <a:latin typeface="Arial"/>
                <a:ea typeface="+mn-ea"/>
                <a:cs typeface="+mn-cs"/>
              </a:rPr>
              <a:t>uality), product capabilities, production process capability, and risks</a:t>
            </a:r>
            <a:endParaRPr lang="en-GB" sz="1700" kern="1200" dirty="0">
              <a:solidFill>
                <a:sysClr val="windowText" lastClr="000000">
                  <a:hueOff val="0"/>
                  <a:satOff val="0"/>
                  <a:lumOff val="0"/>
                  <a:alphaOff val="0"/>
                </a:sysClr>
              </a:solidFill>
              <a:latin typeface="Arial"/>
              <a:ea typeface="+mn-ea"/>
              <a:cs typeface="+mn-cs"/>
            </a:endParaRPr>
          </a:p>
        </p:txBody>
      </p:sp>
      <p:sp>
        <p:nvSpPr>
          <p:cNvPr id="12" name="Freeform 11"/>
          <p:cNvSpPr/>
          <p:nvPr/>
        </p:nvSpPr>
        <p:spPr>
          <a:xfrm>
            <a:off x="759367" y="3074727"/>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Arial"/>
              </a:rPr>
              <a:t>Analyse</a:t>
            </a:r>
          </a:p>
        </p:txBody>
      </p:sp>
      <p:sp>
        <p:nvSpPr>
          <p:cNvPr id="14" name="Freeform 13"/>
          <p:cNvSpPr/>
          <p:nvPr/>
        </p:nvSpPr>
        <p:spPr>
          <a:xfrm>
            <a:off x="1522413" y="3074728"/>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Arial"/>
                <a:ea typeface="+mn-ea"/>
                <a:cs typeface="+mn-cs"/>
              </a:rPr>
              <a:t>Analyze to develop and design alternatives, create a high-level design and evaluate design capability to select the best design.</a:t>
            </a:r>
            <a:endParaRPr lang="en-GB" sz="1700" kern="1200" dirty="0">
              <a:solidFill>
                <a:sysClr val="windowText" lastClr="000000">
                  <a:hueOff val="0"/>
                  <a:satOff val="0"/>
                  <a:lumOff val="0"/>
                  <a:alphaOff val="0"/>
                </a:sysClr>
              </a:solidFill>
              <a:latin typeface="Arial"/>
              <a:ea typeface="+mn-ea"/>
              <a:cs typeface="+mn-cs"/>
            </a:endParaRPr>
          </a:p>
        </p:txBody>
      </p:sp>
      <p:sp>
        <p:nvSpPr>
          <p:cNvPr id="15" name="Freeform 14"/>
          <p:cNvSpPr/>
          <p:nvPr/>
        </p:nvSpPr>
        <p:spPr>
          <a:xfrm>
            <a:off x="759367" y="4047614"/>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Arial"/>
              </a:rPr>
              <a:t>Design</a:t>
            </a:r>
          </a:p>
        </p:txBody>
      </p:sp>
      <p:sp>
        <p:nvSpPr>
          <p:cNvPr id="16" name="Freeform 15"/>
          <p:cNvSpPr/>
          <p:nvPr/>
        </p:nvSpPr>
        <p:spPr>
          <a:xfrm>
            <a:off x="1522413" y="4047615"/>
            <a:ext cx="7466553" cy="708543"/>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3"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Arial"/>
                <a:ea typeface="+mn-ea"/>
                <a:cs typeface="+mn-cs"/>
              </a:rPr>
              <a:t>Design details, optimize the design, and plan for design verification.</a:t>
            </a:r>
            <a:endParaRPr lang="en-GB" sz="1700" kern="1200" dirty="0">
              <a:solidFill>
                <a:sysClr val="windowText" lastClr="000000">
                  <a:hueOff val="0"/>
                  <a:satOff val="0"/>
                  <a:lumOff val="0"/>
                  <a:alphaOff val="0"/>
                </a:sysClr>
              </a:solidFill>
              <a:latin typeface="Arial"/>
              <a:ea typeface="+mn-ea"/>
              <a:cs typeface="+mn-cs"/>
            </a:endParaRPr>
          </a:p>
        </p:txBody>
      </p:sp>
      <p:sp>
        <p:nvSpPr>
          <p:cNvPr id="17" name="Freeform 16"/>
          <p:cNvSpPr/>
          <p:nvPr/>
        </p:nvSpPr>
        <p:spPr>
          <a:xfrm>
            <a:off x="759367" y="5020501"/>
            <a:ext cx="763046" cy="1090066"/>
          </a:xfrm>
          <a:custGeom>
            <a:avLst/>
            <a:gdLst>
              <a:gd name="connsiteX0" fmla="*/ 0 w 1090066"/>
              <a:gd name="connsiteY0" fmla="*/ 0 h 763046"/>
              <a:gd name="connsiteX1" fmla="*/ 708543 w 1090066"/>
              <a:gd name="connsiteY1" fmla="*/ 0 h 763046"/>
              <a:gd name="connsiteX2" fmla="*/ 1090066 w 1090066"/>
              <a:gd name="connsiteY2" fmla="*/ 381523 h 763046"/>
              <a:gd name="connsiteX3" fmla="*/ 708543 w 1090066"/>
              <a:gd name="connsiteY3" fmla="*/ 763046 h 763046"/>
              <a:gd name="connsiteX4" fmla="*/ 0 w 1090066"/>
              <a:gd name="connsiteY4" fmla="*/ 763046 h 763046"/>
              <a:gd name="connsiteX5" fmla="*/ 381523 w 1090066"/>
              <a:gd name="connsiteY5" fmla="*/ 381523 h 763046"/>
              <a:gd name="connsiteX6" fmla="*/ 0 w 1090066"/>
              <a:gd name="connsiteY6" fmla="*/ 0 h 76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0066" h="763046">
                <a:moveTo>
                  <a:pt x="1090065" y="0"/>
                </a:moveTo>
                <a:lnTo>
                  <a:pt x="1090065" y="495980"/>
                </a:lnTo>
                <a:lnTo>
                  <a:pt x="545033" y="763046"/>
                </a:lnTo>
                <a:lnTo>
                  <a:pt x="1" y="495980"/>
                </a:lnTo>
                <a:lnTo>
                  <a:pt x="1" y="0"/>
                </a:lnTo>
                <a:lnTo>
                  <a:pt x="545033" y="267066"/>
                </a:lnTo>
                <a:lnTo>
                  <a:pt x="1090065" y="0"/>
                </a:lnTo>
                <a:close/>
              </a:path>
            </a:pathLst>
          </a:custGeom>
          <a:ln/>
        </p:spPr>
        <p:style>
          <a:lnRef idx="2">
            <a:schemeClr val="accent1">
              <a:shade val="50000"/>
            </a:schemeClr>
          </a:lnRef>
          <a:fillRef idx="1">
            <a:schemeClr val="accent1"/>
          </a:fillRef>
          <a:effectRef idx="0">
            <a:schemeClr val="accent1"/>
          </a:effectRef>
          <a:fontRef idx="minor">
            <a:schemeClr val="lt1"/>
          </a:fontRef>
        </p:style>
        <p:txBody>
          <a:bodyPr spcFirstLastPara="0" vert="horz" wrap="square" lIns="9525" tIns="391049" rIns="9525" bIns="391048" numCol="1" spcCol="1270" anchor="ctr" anchorCtr="0">
            <a:noAutofit/>
          </a:bodyPr>
          <a:lstStyle/>
          <a:p>
            <a:pPr algn="ctr" defTabSz="666750">
              <a:lnSpc>
                <a:spcPct val="90000"/>
              </a:lnSpc>
              <a:spcBef>
                <a:spcPct val="0"/>
              </a:spcBef>
              <a:spcAft>
                <a:spcPct val="35000"/>
              </a:spcAft>
            </a:pPr>
            <a:r>
              <a:rPr lang="en-GB" sz="1500" dirty="0">
                <a:solidFill>
                  <a:sysClr val="window" lastClr="FFFFFF"/>
                </a:solidFill>
                <a:latin typeface="Arial"/>
              </a:rPr>
              <a:t>Verify</a:t>
            </a:r>
          </a:p>
        </p:txBody>
      </p:sp>
      <p:sp>
        <p:nvSpPr>
          <p:cNvPr id="18" name="Freeform 17"/>
          <p:cNvSpPr/>
          <p:nvPr/>
        </p:nvSpPr>
        <p:spPr>
          <a:xfrm>
            <a:off x="1522413" y="5020501"/>
            <a:ext cx="7466553" cy="708544"/>
          </a:xfrm>
          <a:custGeom>
            <a:avLst/>
            <a:gdLst>
              <a:gd name="connsiteX0" fmla="*/ 118093 w 708543"/>
              <a:gd name="connsiteY0" fmla="*/ 0 h 7466553"/>
              <a:gd name="connsiteX1" fmla="*/ 590450 w 708543"/>
              <a:gd name="connsiteY1" fmla="*/ 0 h 7466553"/>
              <a:gd name="connsiteX2" fmla="*/ 708543 w 708543"/>
              <a:gd name="connsiteY2" fmla="*/ 118093 h 7466553"/>
              <a:gd name="connsiteX3" fmla="*/ 708543 w 708543"/>
              <a:gd name="connsiteY3" fmla="*/ 7466553 h 7466553"/>
              <a:gd name="connsiteX4" fmla="*/ 708543 w 708543"/>
              <a:gd name="connsiteY4" fmla="*/ 7466553 h 7466553"/>
              <a:gd name="connsiteX5" fmla="*/ 0 w 708543"/>
              <a:gd name="connsiteY5" fmla="*/ 7466553 h 7466553"/>
              <a:gd name="connsiteX6" fmla="*/ 0 w 708543"/>
              <a:gd name="connsiteY6" fmla="*/ 7466553 h 7466553"/>
              <a:gd name="connsiteX7" fmla="*/ 0 w 708543"/>
              <a:gd name="connsiteY7" fmla="*/ 118093 h 7466553"/>
              <a:gd name="connsiteX8" fmla="*/ 118093 w 708543"/>
              <a:gd name="connsiteY8" fmla="*/ 0 h 746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8543" h="7466553">
                <a:moveTo>
                  <a:pt x="708543" y="1244455"/>
                </a:moveTo>
                <a:lnTo>
                  <a:pt x="708543" y="6222098"/>
                </a:lnTo>
                <a:cubicBezTo>
                  <a:pt x="708543" y="6909389"/>
                  <a:pt x="703526" y="7466548"/>
                  <a:pt x="697336" y="7466548"/>
                </a:cubicBezTo>
                <a:lnTo>
                  <a:pt x="0" y="7466548"/>
                </a:lnTo>
                <a:lnTo>
                  <a:pt x="0" y="7466548"/>
                </a:lnTo>
                <a:lnTo>
                  <a:pt x="0" y="5"/>
                </a:lnTo>
                <a:lnTo>
                  <a:pt x="0" y="5"/>
                </a:lnTo>
                <a:lnTo>
                  <a:pt x="697336" y="5"/>
                </a:lnTo>
                <a:cubicBezTo>
                  <a:pt x="703526" y="5"/>
                  <a:pt x="708543" y="557164"/>
                  <a:pt x="708543" y="1244455"/>
                </a:cubicBezTo>
                <a:close/>
              </a:path>
            </a:pathLst>
          </a:custGeom>
          <a:ln/>
        </p:spPr>
        <p:style>
          <a:lnRef idx="2">
            <a:schemeClr val="accent1"/>
          </a:lnRef>
          <a:fillRef idx="1">
            <a:schemeClr val="lt1"/>
          </a:fillRef>
          <a:effectRef idx="0">
            <a:schemeClr val="accent1"/>
          </a:effectRef>
          <a:fontRef idx="minor">
            <a:schemeClr val="dk1"/>
          </a:fontRef>
        </p:style>
        <p:txBody>
          <a:bodyPr spcFirstLastPara="0" vert="horz" wrap="square" lIns="120904" tIns="45383" rIns="45383" bIns="45384" numCol="1" spcCol="1270" anchor="ctr" anchorCtr="0">
            <a:noAutofit/>
          </a:bodyPr>
          <a:lstStyle/>
          <a:p>
            <a:pPr marL="171450" lvl="1" indent="-171450" algn="l" defTabSz="755650">
              <a:lnSpc>
                <a:spcPct val="90000"/>
              </a:lnSpc>
              <a:spcBef>
                <a:spcPct val="0"/>
              </a:spcBef>
              <a:spcAft>
                <a:spcPct val="15000"/>
              </a:spcAft>
              <a:buChar char="••"/>
            </a:pPr>
            <a:r>
              <a:rPr lang="en-US" sz="1700" b="0" i="0" kern="1200" dirty="0">
                <a:solidFill>
                  <a:sysClr val="windowText" lastClr="000000">
                    <a:hueOff val="0"/>
                    <a:satOff val="0"/>
                    <a:lumOff val="0"/>
                    <a:alphaOff val="0"/>
                  </a:sysClr>
                </a:solidFill>
                <a:latin typeface="Arial"/>
                <a:ea typeface="+mn-ea"/>
                <a:cs typeface="+mn-cs"/>
              </a:rPr>
              <a:t>Verify the design, set up pilot runs, implement the production process and hand it over to the process owner(s).</a:t>
            </a:r>
            <a:endParaRPr lang="en-GB" sz="1700" kern="1200" dirty="0">
              <a:solidFill>
                <a:sysClr val="windowText" lastClr="000000">
                  <a:hueOff val="0"/>
                  <a:satOff val="0"/>
                  <a:lumOff val="0"/>
                  <a:alphaOff val="0"/>
                </a:sysClr>
              </a:solidFill>
              <a:latin typeface="Arial"/>
              <a:ea typeface="+mn-ea"/>
              <a:cs typeface="+mn-cs"/>
            </a:endParaRPr>
          </a:p>
        </p:txBody>
      </p:sp>
      <p:pic>
        <p:nvPicPr>
          <p:cNvPr id="29" name="Picture 28">
            <a:extLst>
              <a:ext uri="{FF2B5EF4-FFF2-40B4-BE49-F238E27FC236}">
                <a16:creationId xmlns:a16="http://schemas.microsoft.com/office/drawing/2014/main" id="{E8D7D1DD-8CFF-4333-8F26-5E168BC1BB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pic>
        <p:nvPicPr>
          <p:cNvPr id="2" name="Picture 1">
            <a:extLst>
              <a:ext uri="{FF2B5EF4-FFF2-40B4-BE49-F238E27FC236}">
                <a16:creationId xmlns:a16="http://schemas.microsoft.com/office/drawing/2014/main" id="{6469F1D0-47BB-2CB4-09ED-20714F945AD0}"/>
              </a:ext>
            </a:extLst>
          </p:cNvPr>
          <p:cNvPicPr>
            <a:picLocks noChangeAspect="1"/>
          </p:cNvPicPr>
          <p:nvPr/>
        </p:nvPicPr>
        <p:blipFill>
          <a:blip r:embed="rId4"/>
          <a:stretch>
            <a:fillRect/>
          </a:stretch>
        </p:blipFill>
        <p:spPr>
          <a:xfrm>
            <a:off x="9550796" y="3609711"/>
            <a:ext cx="2281264" cy="2246804"/>
          </a:xfrm>
          <a:prstGeom prst="rect">
            <a:avLst/>
          </a:prstGeom>
        </p:spPr>
      </p:pic>
      <p:sp>
        <p:nvSpPr>
          <p:cNvPr id="4" name="Footer Placeholder 3">
            <a:extLst>
              <a:ext uri="{FF2B5EF4-FFF2-40B4-BE49-F238E27FC236}">
                <a16:creationId xmlns:a16="http://schemas.microsoft.com/office/drawing/2014/main" id="{629F25C5-8B00-00E7-FF33-E4D9282F0E4C}"/>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7" name="Picture 6" descr="Co-funded by the European Union logo in png for web usage">
            <a:extLst>
              <a:ext uri="{FF2B5EF4-FFF2-40B4-BE49-F238E27FC236}">
                <a16:creationId xmlns:a16="http://schemas.microsoft.com/office/drawing/2014/main" id="{7D302506-F665-12E0-96D1-C78FAE3B806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Icon&#10;&#10;Description automatically generated">
            <a:extLst>
              <a:ext uri="{FF2B5EF4-FFF2-40B4-BE49-F238E27FC236}">
                <a16:creationId xmlns:a16="http://schemas.microsoft.com/office/drawing/2014/main" id="{DCD12C93-DCE2-0617-B088-AEE361C43E7E}"/>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212804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005858" y="350430"/>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Six Sigma tools</a:t>
            </a:r>
          </a:p>
        </p:txBody>
      </p:sp>
      <p:sp>
        <p:nvSpPr>
          <p:cNvPr id="3" name="Slide Number Placeholder 2"/>
          <p:cNvSpPr>
            <a:spLocks noGrp="1"/>
          </p:cNvSpPr>
          <p:nvPr>
            <p:ph type="sldNum" sz="quarter" idx="12"/>
          </p:nvPr>
        </p:nvSpPr>
        <p:spPr/>
        <p:txBody>
          <a:bodyPr/>
          <a:lstStyle/>
          <a:p>
            <a:fld id="{2A013F82-EE5E-44EE-A61D-E31C6657F26F}" type="slidenum">
              <a:rPr lang="en-GB" smtClean="0"/>
              <a:t>15</a:t>
            </a:fld>
            <a:endParaRPr lang="en-GB"/>
          </a:p>
        </p:txBody>
      </p:sp>
      <p:sp>
        <p:nvSpPr>
          <p:cNvPr id="9" name="Rectangle 8"/>
          <p:cNvSpPr/>
          <p:nvPr/>
        </p:nvSpPr>
        <p:spPr>
          <a:xfrm>
            <a:off x="477787" y="1627057"/>
            <a:ext cx="6491796" cy="3785652"/>
          </a:xfrm>
          <a:prstGeom prst="rect">
            <a:avLst/>
          </a:prstGeom>
        </p:spPr>
        <p:txBody>
          <a:bodyPr wrap="square" numCol="2" anchor="ctr">
            <a:spAutoFit/>
          </a:bodyPr>
          <a:lstStyle/>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Cause &amp; effects diagram</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Control chart</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Cost-benefit analysis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CTQ tree</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Design of experiments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Taguchi methods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Failure mode and effects analysis (FMEA)</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Histograms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Quality Function Deployment (QFD)</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Pareto chart</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Pick chart</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Process capability</a:t>
            </a:r>
          </a:p>
          <a:p>
            <a:pPr marL="285750" indent="-285750">
              <a:buFont typeface="Arial" panose="020B0604020202020204" pitchFamily="34" charset="0"/>
              <a:buChar char="•"/>
            </a:pPr>
            <a:r>
              <a:rPr lang="en-GB" sz="2000" b="1" i="1" dirty="0">
                <a:latin typeface="Calibri" panose="020F0502020204030204" pitchFamily="34" charset="0"/>
                <a:ea typeface="Calibri" panose="020F0502020204030204" pitchFamily="34" charset="0"/>
                <a:cs typeface="Calibri" panose="020F0502020204030204" pitchFamily="34" charset="0"/>
              </a:rPr>
              <a:t>Process Mapping</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Root cause analysis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Run charts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Analysis of variance</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Gauge R&amp;R</a:t>
            </a:r>
          </a:p>
          <a:p>
            <a:pPr marL="285750" indent="-285750">
              <a:buFont typeface="Arial" panose="020B0604020202020204" pitchFamily="34" charset="0"/>
              <a:buChar char="•"/>
            </a:pPr>
            <a:r>
              <a:rPr lang="en-GB" sz="2000" b="1" i="1" dirty="0">
                <a:latin typeface="Calibri" panose="020F0502020204030204" pitchFamily="34" charset="0"/>
                <a:ea typeface="Calibri" panose="020F0502020204030204" pitchFamily="34" charset="0"/>
                <a:cs typeface="Calibri" panose="020F0502020204030204" pitchFamily="34" charset="0"/>
              </a:rPr>
              <a:t>5 Whys Analysis</a:t>
            </a:r>
          </a:p>
          <a:p>
            <a:pPr marL="285750" indent="-285750">
              <a:buFont typeface="Arial" panose="020B0604020202020204" pitchFamily="34" charset="0"/>
              <a:buChar char="•"/>
            </a:pPr>
            <a:r>
              <a:rPr lang="en-GB" sz="2000" b="1" i="1" dirty="0">
                <a:solidFill>
                  <a:schemeClr val="tx1"/>
                </a:solidFill>
                <a:latin typeface="Calibri" panose="020F0502020204030204" pitchFamily="34" charset="0"/>
                <a:ea typeface="Calibri" panose="020F0502020204030204" pitchFamily="34" charset="0"/>
                <a:cs typeface="Calibri" panose="020F0502020204030204" pitchFamily="34" charset="0"/>
              </a:rPr>
              <a:t>Regression Analysis</a:t>
            </a:r>
          </a:p>
        </p:txBody>
      </p:sp>
      <p:sp>
        <p:nvSpPr>
          <p:cNvPr id="10" name="Right Brace 9"/>
          <p:cNvSpPr/>
          <p:nvPr/>
        </p:nvSpPr>
        <p:spPr>
          <a:xfrm>
            <a:off x="6202424" y="1071851"/>
            <a:ext cx="360040" cy="4752528"/>
          </a:xfrm>
          <a:prstGeom prst="rightBrac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6562464" y="2069609"/>
            <a:ext cx="4248472" cy="3046988"/>
          </a:xfrm>
          <a:prstGeom prst="rect">
            <a:avLst/>
          </a:prstGeom>
          <a:noFill/>
        </p:spPr>
        <p:txBody>
          <a:bodyPr wrap="square" rtlCol="0">
            <a:spAutoFit/>
          </a:bodyPr>
          <a:lstStyle/>
          <a:p>
            <a:pPr algn="ctr"/>
            <a:r>
              <a:rPr lang="en-GB" sz="3200" b="1" i="1" dirty="0">
                <a:solidFill>
                  <a:srgbClr val="FF0000"/>
                </a:solidFill>
                <a:latin typeface="Calibri" panose="020F0502020204030204" pitchFamily="34" charset="0"/>
                <a:ea typeface="Calibri" panose="020F0502020204030204" pitchFamily="34" charset="0"/>
                <a:cs typeface="Calibri" panose="020F0502020204030204" pitchFamily="34" charset="0"/>
              </a:rPr>
              <a:t>MANY DIFFERENT QUALITY TOOLS ARE USED DURING THE DIFFERENT PHASES OF BOTH THE DMAIC AND DMADV PROCESSES</a:t>
            </a:r>
          </a:p>
        </p:txBody>
      </p:sp>
      <p:pic>
        <p:nvPicPr>
          <p:cNvPr id="12" name="Picture 11">
            <a:extLst>
              <a:ext uri="{FF2B5EF4-FFF2-40B4-BE49-F238E27FC236}">
                <a16:creationId xmlns:a16="http://schemas.microsoft.com/office/drawing/2014/main" id="{7345DCA1-EA50-418F-9A00-145057101B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164D82FF-AD0E-63F1-5C7E-697AEE494180}"/>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BC7F72D9-0BDD-34A3-DADB-D5C73F2D677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5AFB70C5-4259-83E0-3995-7DCF3179D36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87596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Six Sigma</a:t>
            </a:r>
            <a:br>
              <a:rPr lang="en-US" dirty="0">
                <a:latin typeface="Calibri" panose="020F0502020204030204" pitchFamily="34" charset="0"/>
                <a:ea typeface="Calibri" panose="020F0502020204030204" pitchFamily="34" charset="0"/>
                <a:cs typeface="Calibri" panose="020F0502020204030204" pitchFamily="34" charset="0"/>
              </a:rPr>
            </a:br>
            <a:r>
              <a:rPr lang="en-US" dirty="0">
                <a:latin typeface="Calibri" panose="020F0502020204030204" pitchFamily="34" charset="0"/>
                <a:ea typeface="Calibri" panose="020F0502020204030204" pitchFamily="34" charset="0"/>
                <a:cs typeface="Calibri" panose="020F0502020204030204" pitchFamily="34" charset="0"/>
              </a:rPr>
              <a:t>Management System</a:t>
            </a:r>
          </a:p>
        </p:txBody>
      </p:sp>
      <p:sp>
        <p:nvSpPr>
          <p:cNvPr id="3" name="Slide Number Placeholder 2"/>
          <p:cNvSpPr>
            <a:spLocks noGrp="1"/>
          </p:cNvSpPr>
          <p:nvPr>
            <p:ph type="sldNum" sz="quarter" idx="12"/>
          </p:nvPr>
        </p:nvSpPr>
        <p:spPr/>
        <p:txBody>
          <a:bodyPr/>
          <a:lstStyle/>
          <a:p>
            <a:fld id="{2A013F82-EE5E-44EE-A61D-E31C6657F26F}" type="slidenum">
              <a:rPr lang="en-GB" smtClean="0"/>
              <a:t>16</a:t>
            </a:fld>
            <a:endParaRPr lang="en-GB"/>
          </a:p>
        </p:txBody>
      </p:sp>
      <p:pic>
        <p:nvPicPr>
          <p:cNvPr id="6" name="Picture 5">
            <a:extLst>
              <a:ext uri="{FF2B5EF4-FFF2-40B4-BE49-F238E27FC236}">
                <a16:creationId xmlns:a16="http://schemas.microsoft.com/office/drawing/2014/main" id="{7AB02A6F-0AB3-40B6-A680-3537C3FD8A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007E3976-FB8B-8EDB-2E0B-9E52F8B0AD24}"/>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AFE1BB0B-B39C-E4CD-1995-2F8001FF06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DB1FE795-1E92-D8CB-1259-745162D17359}"/>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25045857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77788" y="335754"/>
            <a:ext cx="9144001" cy="599728"/>
          </a:xfrm>
        </p:spPr>
        <p:txBody>
          <a:bodyPr anchor="t" anchorCtr="0">
            <a:normAutofit fontScale="90000"/>
          </a:bodyPr>
          <a:lstStyle/>
          <a:p>
            <a:r>
              <a:rPr lang="en-GB" u="sng" dirty="0">
                <a:latin typeface="Calibri" panose="020F0502020204030204" pitchFamily="34" charset="0"/>
                <a:ea typeface="Calibri" panose="020F0502020204030204" pitchFamily="34" charset="0"/>
                <a:cs typeface="Calibri" panose="020F0502020204030204" pitchFamily="34" charset="0"/>
              </a:rPr>
              <a:t>The Six Sigma Management System</a:t>
            </a:r>
          </a:p>
        </p:txBody>
      </p:sp>
      <p:sp>
        <p:nvSpPr>
          <p:cNvPr id="10" name="Content Placeholder 2"/>
          <p:cNvSpPr>
            <a:spLocks noGrp="1"/>
          </p:cNvSpPr>
          <p:nvPr>
            <p:ph idx="1"/>
          </p:nvPr>
        </p:nvSpPr>
        <p:spPr>
          <a:xfrm>
            <a:off x="477788" y="986208"/>
            <a:ext cx="10009112" cy="4953703"/>
          </a:xfrm>
        </p:spPr>
        <p:txBody>
          <a:bodyPr>
            <a:noAutofit/>
          </a:bodyPr>
          <a:lstStyle/>
          <a:p>
            <a:pPr marL="0" indent="0">
              <a:buNone/>
            </a:pPr>
            <a:r>
              <a:rPr lang="en-US" sz="2800" dirty="0">
                <a:latin typeface="Calibri" panose="020F0502020204030204" pitchFamily="34" charset="0"/>
                <a:ea typeface="Calibri" panose="020F0502020204030204" pitchFamily="34" charset="0"/>
                <a:cs typeface="Calibri" panose="020F0502020204030204" pitchFamily="34" charset="0"/>
              </a:rPr>
              <a:t>Six Sigma as a best practice is more than a set of metric-based problem solving and process improvement tools. At the highest level, Six Sigma has been developed into a practical management system for continuous business improvement that focuses management and the organization on four key areas:</a:t>
            </a:r>
          </a:p>
          <a:p>
            <a:pPr marL="799860" lvl="2">
              <a:spcBef>
                <a:spcPts val="1200"/>
              </a:spcBef>
            </a:pPr>
            <a:r>
              <a:rPr lang="en-US" sz="2400" dirty="0">
                <a:latin typeface="Calibri" panose="020F0502020204030204" pitchFamily="34" charset="0"/>
                <a:ea typeface="Calibri" panose="020F0502020204030204" pitchFamily="34" charset="0"/>
                <a:cs typeface="Calibri" panose="020F0502020204030204" pitchFamily="34" charset="0"/>
              </a:rPr>
              <a:t>understanding and managing customer requirements</a:t>
            </a:r>
          </a:p>
          <a:p>
            <a:pPr marL="799860" lvl="2">
              <a:spcBef>
                <a:spcPts val="1200"/>
              </a:spcBef>
            </a:pPr>
            <a:r>
              <a:rPr lang="en-US" sz="2400" dirty="0">
                <a:latin typeface="Calibri" panose="020F0502020204030204" pitchFamily="34" charset="0"/>
                <a:ea typeface="Calibri" panose="020F0502020204030204" pitchFamily="34" charset="0"/>
                <a:cs typeface="Calibri" panose="020F0502020204030204" pitchFamily="34" charset="0"/>
              </a:rPr>
              <a:t>aligning key processes to achieve those requirements</a:t>
            </a:r>
          </a:p>
          <a:p>
            <a:pPr marL="799860" lvl="2">
              <a:spcBef>
                <a:spcPts val="1200"/>
              </a:spcBef>
            </a:pPr>
            <a:r>
              <a:rPr lang="en-US" sz="2400" dirty="0">
                <a:latin typeface="Calibri" panose="020F0502020204030204" pitchFamily="34" charset="0"/>
                <a:ea typeface="Calibri" panose="020F0502020204030204" pitchFamily="34" charset="0"/>
                <a:cs typeface="Calibri" panose="020F0502020204030204" pitchFamily="34" charset="0"/>
              </a:rPr>
              <a:t>utilizing rigorous data analysis to understand and minimize variation in key processes</a:t>
            </a:r>
          </a:p>
          <a:p>
            <a:pPr marL="799860" lvl="2">
              <a:spcBef>
                <a:spcPts val="1200"/>
              </a:spcBef>
            </a:pPr>
            <a:r>
              <a:rPr lang="en-US" sz="2400" dirty="0">
                <a:latin typeface="Calibri" panose="020F0502020204030204" pitchFamily="34" charset="0"/>
                <a:ea typeface="Calibri" panose="020F0502020204030204" pitchFamily="34" charset="0"/>
                <a:cs typeface="Calibri" panose="020F0502020204030204" pitchFamily="34" charset="0"/>
              </a:rPr>
              <a:t>driving rapid and sustainable improvement to the business processes.</a:t>
            </a:r>
          </a:p>
        </p:txBody>
      </p:sp>
      <p:sp>
        <p:nvSpPr>
          <p:cNvPr id="3" name="Slide Number Placeholder 2"/>
          <p:cNvSpPr>
            <a:spLocks noGrp="1"/>
          </p:cNvSpPr>
          <p:nvPr>
            <p:ph type="sldNum" sz="quarter" idx="12"/>
          </p:nvPr>
        </p:nvSpPr>
        <p:spPr/>
        <p:txBody>
          <a:bodyPr/>
          <a:lstStyle/>
          <a:p>
            <a:fld id="{2A013F82-EE5E-44EE-A61D-E31C6657F26F}" type="slidenum">
              <a:rPr lang="en-GB" smtClean="0"/>
              <a:t>17</a:t>
            </a:fld>
            <a:endParaRPr lang="en-GB"/>
          </a:p>
        </p:txBody>
      </p:sp>
      <p:pic>
        <p:nvPicPr>
          <p:cNvPr id="9" name="Picture 8">
            <a:extLst>
              <a:ext uri="{FF2B5EF4-FFF2-40B4-BE49-F238E27FC236}">
                <a16:creationId xmlns:a16="http://schemas.microsoft.com/office/drawing/2014/main" id="{2C8D5497-5DBA-4411-911B-F83293E0AD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F9AA56DB-655F-5FA1-398D-19871D72D71E}"/>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F3CF8A97-DB84-B090-1CFE-BC1758EA064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38E35B88-6DF2-D6AB-1648-E471A33C7C0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42018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a:latin typeface="Calibri" panose="020F0502020204030204" pitchFamily="34" charset="0"/>
                <a:ea typeface="Calibri" panose="020F0502020204030204" pitchFamily="34" charset="0"/>
                <a:cs typeface="Calibri" panose="020F0502020204030204" pitchFamily="34" charset="0"/>
              </a:rPr>
              <a:t>Six Sigma</a:t>
            </a:r>
            <a:br>
              <a:rPr lang="en-US" dirty="0">
                <a:latin typeface="Calibri" panose="020F0502020204030204" pitchFamily="34" charset="0"/>
                <a:ea typeface="Calibri" panose="020F0502020204030204" pitchFamily="34" charset="0"/>
                <a:cs typeface="Calibri" panose="020F0502020204030204" pitchFamily="34" charset="0"/>
              </a:rPr>
            </a:br>
            <a:r>
              <a:rPr lang="en-US" dirty="0">
                <a:latin typeface="Calibri" panose="020F0502020204030204" pitchFamily="34" charset="0"/>
                <a:ea typeface="Calibri" panose="020F0502020204030204" pitchFamily="34" charset="0"/>
                <a:cs typeface="Calibri" panose="020F0502020204030204" pitchFamily="34" charset="0"/>
              </a:rPr>
              <a:t>Workshop</a:t>
            </a:r>
          </a:p>
        </p:txBody>
      </p:sp>
      <p:sp>
        <p:nvSpPr>
          <p:cNvPr id="3" name="Slide Number Placeholder 2"/>
          <p:cNvSpPr>
            <a:spLocks noGrp="1"/>
          </p:cNvSpPr>
          <p:nvPr>
            <p:ph type="sldNum" sz="quarter" idx="12"/>
          </p:nvPr>
        </p:nvSpPr>
        <p:spPr/>
        <p:txBody>
          <a:bodyPr/>
          <a:lstStyle/>
          <a:p>
            <a:fld id="{2A013F82-EE5E-44EE-A61D-E31C6657F26F}" type="slidenum">
              <a:rPr lang="en-GB" smtClean="0"/>
              <a:t>18</a:t>
            </a:fld>
            <a:endParaRPr lang="en-GB"/>
          </a:p>
        </p:txBody>
      </p:sp>
      <p:pic>
        <p:nvPicPr>
          <p:cNvPr id="6" name="Picture 5">
            <a:extLst>
              <a:ext uri="{FF2B5EF4-FFF2-40B4-BE49-F238E27FC236}">
                <a16:creationId xmlns:a16="http://schemas.microsoft.com/office/drawing/2014/main" id="{B5E6259F-7895-409C-B840-E012F814DA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E046D77E-B046-52BB-DD80-20F0E58B0958}"/>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pic>
        <p:nvPicPr>
          <p:cNvPr id="4" name="Picture 3" descr="Co-funded by the European Union logo in png for web usage">
            <a:extLst>
              <a:ext uri="{FF2B5EF4-FFF2-40B4-BE49-F238E27FC236}">
                <a16:creationId xmlns:a16="http://schemas.microsoft.com/office/drawing/2014/main" id="{4EE71F2E-01BB-7570-A263-1284427EA7A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F36F4B63-EF7D-5272-C2FF-085D7FF7B4C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880385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913984" y="281856"/>
            <a:ext cx="9144001" cy="984077"/>
          </a:xfrm>
        </p:spPr>
        <p:txBody>
          <a:bodyPr anchor="t" anchorCtr="0">
            <a:noAutofit/>
          </a:bodyPr>
          <a:lstStyle/>
          <a:p>
            <a:r>
              <a:rPr lang="en-GB" u="sng" dirty="0">
                <a:latin typeface="Calibri" panose="020F0502020204030204" pitchFamily="34" charset="0"/>
                <a:ea typeface="Calibri" panose="020F0502020204030204" pitchFamily="34" charset="0"/>
                <a:cs typeface="Calibri" panose="020F0502020204030204" pitchFamily="34" charset="0"/>
              </a:rPr>
              <a:t>Six Sigma Workshop</a:t>
            </a:r>
          </a:p>
        </p:txBody>
      </p:sp>
      <p:sp>
        <p:nvSpPr>
          <p:cNvPr id="3" name="Slide Number Placeholder 2"/>
          <p:cNvSpPr>
            <a:spLocks noGrp="1"/>
          </p:cNvSpPr>
          <p:nvPr>
            <p:ph type="sldNum" sz="quarter" idx="12"/>
          </p:nvPr>
        </p:nvSpPr>
        <p:spPr/>
        <p:txBody>
          <a:bodyPr/>
          <a:lstStyle/>
          <a:p>
            <a:fld id="{2A013F82-EE5E-44EE-A61D-E31C6657F26F}" type="slidenum">
              <a:rPr lang="en-GB" smtClean="0"/>
              <a:t>19</a:t>
            </a:fld>
            <a:endParaRPr lang="en-GB"/>
          </a:p>
        </p:txBody>
      </p:sp>
      <p:pic>
        <p:nvPicPr>
          <p:cNvPr id="10" name="Picture 9">
            <a:extLst>
              <a:ext uri="{FF2B5EF4-FFF2-40B4-BE49-F238E27FC236}">
                <a16:creationId xmlns:a16="http://schemas.microsoft.com/office/drawing/2014/main" id="{7212A1AE-96B2-43AE-AAA1-C4F3F57653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B01FA824-547D-0BDB-77D3-0E62FD082D1C}"/>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sp>
        <p:nvSpPr>
          <p:cNvPr id="4" name="Content Placeholder 2">
            <a:extLst>
              <a:ext uri="{FF2B5EF4-FFF2-40B4-BE49-F238E27FC236}">
                <a16:creationId xmlns:a16="http://schemas.microsoft.com/office/drawing/2014/main" id="{9139045D-DD7C-8DA4-1DE1-2F988954C3C8}"/>
              </a:ext>
            </a:extLst>
          </p:cNvPr>
          <p:cNvSpPr>
            <a:spLocks noGrp="1"/>
          </p:cNvSpPr>
          <p:nvPr>
            <p:ph idx="1"/>
          </p:nvPr>
        </p:nvSpPr>
        <p:spPr>
          <a:xfrm>
            <a:off x="719308" y="1198666"/>
            <a:ext cx="8831488" cy="5037383"/>
          </a:xfrm>
        </p:spPr>
        <p:txBody>
          <a:bodyPr>
            <a:normAutofit lnSpcReduction="10000"/>
          </a:bodyPr>
          <a:lstStyle/>
          <a:p>
            <a:r>
              <a:rPr lang="en-GB" sz="2800" dirty="0"/>
              <a:t>Please divide yourselves into groups of </a:t>
            </a:r>
            <a:r>
              <a:rPr lang="en-GB" sz="2800" b="1" dirty="0">
                <a:solidFill>
                  <a:srgbClr val="FF0000"/>
                </a:solidFill>
              </a:rPr>
              <a:t>max 4 and</a:t>
            </a:r>
            <a:r>
              <a:rPr lang="en-GB" sz="2800" dirty="0"/>
              <a:t> appoint a </a:t>
            </a:r>
            <a:r>
              <a:rPr lang="en-GB" sz="2800" dirty="0">
                <a:solidFill>
                  <a:srgbClr val="FF0000"/>
                </a:solidFill>
              </a:rPr>
              <a:t>group leader</a:t>
            </a:r>
            <a:r>
              <a:rPr lang="en-GB" sz="2800" dirty="0"/>
              <a:t>.</a:t>
            </a:r>
          </a:p>
          <a:p>
            <a:r>
              <a:rPr lang="en-GB" sz="2800" dirty="0"/>
              <a:t>You have 1 hr 15 minutes to complete this exercise.</a:t>
            </a:r>
          </a:p>
          <a:p>
            <a:pPr lvl="1"/>
            <a:r>
              <a:rPr lang="en-GB" sz="2400" i="1" dirty="0"/>
              <a:t>Step 1: Read the provided case Study</a:t>
            </a:r>
          </a:p>
          <a:p>
            <a:pPr lvl="1"/>
            <a:r>
              <a:rPr lang="en-GB" sz="2400" i="1" dirty="0"/>
              <a:t>Step 2: Identify the appropriate Six Sigma methodology</a:t>
            </a:r>
          </a:p>
          <a:p>
            <a:pPr lvl="1"/>
            <a:r>
              <a:rPr lang="en-GB" sz="2400" i="1" dirty="0"/>
              <a:t>Step 3: Go through the steps of the selected methodology</a:t>
            </a:r>
          </a:p>
          <a:p>
            <a:pPr lvl="1"/>
            <a:r>
              <a:rPr lang="en-GB" sz="2400" i="1" dirty="0"/>
              <a:t>Step 4: Draw up a plan (in a format of a short presentation) </a:t>
            </a:r>
          </a:p>
          <a:p>
            <a:pPr lvl="1"/>
            <a:r>
              <a:rPr lang="en-GB" sz="2400" i="1" dirty="0"/>
              <a:t>Step 5: Present your findings (10 minutes to present and answer questions)</a:t>
            </a:r>
          </a:p>
        </p:txBody>
      </p:sp>
      <p:pic>
        <p:nvPicPr>
          <p:cNvPr id="5" name="Picture 4" descr="Co-funded by the European Union logo in png for web usage">
            <a:extLst>
              <a:ext uri="{FF2B5EF4-FFF2-40B4-BE49-F238E27FC236}">
                <a16:creationId xmlns:a16="http://schemas.microsoft.com/office/drawing/2014/main" id="{B974E154-7635-00DF-DA94-55E17A18372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con&#10;&#10;Description automatically generated">
            <a:extLst>
              <a:ext uri="{FF2B5EF4-FFF2-40B4-BE49-F238E27FC236}">
                <a16:creationId xmlns:a16="http://schemas.microsoft.com/office/drawing/2014/main" id="{DD206057-C24A-4F1B-262C-CFFBFA413A6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812828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118235" y="338182"/>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Quality Perspective</a:t>
            </a:r>
          </a:p>
        </p:txBody>
      </p:sp>
      <p:sp>
        <p:nvSpPr>
          <p:cNvPr id="3" name="Slide Number Placeholder 2"/>
          <p:cNvSpPr>
            <a:spLocks noGrp="1"/>
          </p:cNvSpPr>
          <p:nvPr>
            <p:ph type="sldNum" sz="quarter" idx="12"/>
          </p:nvPr>
        </p:nvSpPr>
        <p:spPr/>
        <p:txBody>
          <a:bodyPr/>
          <a:lstStyle/>
          <a:p>
            <a:fld id="{2A013F82-EE5E-44EE-A61D-E31C6657F26F}" type="slidenum">
              <a:rPr lang="en-GB" smtClean="0"/>
              <a:t>2</a:t>
            </a:fld>
            <a:endParaRPr lang="en-GB"/>
          </a:p>
        </p:txBody>
      </p:sp>
      <p:pic>
        <p:nvPicPr>
          <p:cNvPr id="9" name="Picture 8">
            <a:extLst>
              <a:ext uri="{FF2B5EF4-FFF2-40B4-BE49-F238E27FC236}">
                <a16:creationId xmlns:a16="http://schemas.microsoft.com/office/drawing/2014/main" id="{C38AEB6D-3024-41A8-89D8-33E19FFAA4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grpSp>
        <p:nvGrpSpPr>
          <p:cNvPr id="7" name="Group 6">
            <a:extLst>
              <a:ext uri="{FF2B5EF4-FFF2-40B4-BE49-F238E27FC236}">
                <a16:creationId xmlns:a16="http://schemas.microsoft.com/office/drawing/2014/main" id="{E6A2D05F-C4F5-428C-B755-9D5AEAA9E987}"/>
              </a:ext>
            </a:extLst>
          </p:cNvPr>
          <p:cNvGrpSpPr/>
          <p:nvPr/>
        </p:nvGrpSpPr>
        <p:grpSpPr>
          <a:xfrm>
            <a:off x="1415480" y="1494821"/>
            <a:ext cx="7253860" cy="4032448"/>
            <a:chOff x="714348" y="1357298"/>
            <a:chExt cx="7929618" cy="4572000"/>
          </a:xfrm>
        </p:grpSpPr>
        <p:sp>
          <p:nvSpPr>
            <p:cNvPr id="10" name="Oval 9">
              <a:extLst>
                <a:ext uri="{FF2B5EF4-FFF2-40B4-BE49-F238E27FC236}">
                  <a16:creationId xmlns:a16="http://schemas.microsoft.com/office/drawing/2014/main" id="{8ECE7BC3-5A73-4CCC-8527-550C9C92E50D}"/>
                </a:ext>
              </a:extLst>
            </p:cNvPr>
            <p:cNvSpPr/>
            <p:nvPr/>
          </p:nvSpPr>
          <p:spPr>
            <a:xfrm>
              <a:off x="714348" y="1357298"/>
              <a:ext cx="4572000" cy="4572000"/>
            </a:xfrm>
            <a:prstGeom prst="ellipse">
              <a:avLst/>
            </a:prstGeom>
            <a:noFill/>
            <a:ln w="57150">
              <a:solidFill>
                <a:srgbClr val="FF0000"/>
              </a:solidFill>
            </a:ln>
            <a:effectLst>
              <a:glow rad="63500">
                <a:schemeClr val="accent5">
                  <a:satMod val="175000"/>
                  <a:alpha val="40000"/>
                </a:schemeClr>
              </a:glow>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0" rIns="0" rtlCol="0" anchor="ctr"/>
            <a:lstStyle/>
            <a:p>
              <a:r>
                <a:rPr lang="en-US" sz="2400" b="1" dirty="0">
                  <a:latin typeface="Calibri" panose="020F0502020204030204" pitchFamily="34" charset="0"/>
                  <a:ea typeface="Calibri" panose="020F0502020204030204" pitchFamily="34" charset="0"/>
                  <a:cs typeface="Calibri" panose="020F0502020204030204" pitchFamily="34" charset="0"/>
                </a:rPr>
                <a:t>Management Tools </a:t>
              </a:r>
            </a:p>
            <a:p>
              <a:r>
                <a:rPr lang="en-US" sz="2400" b="1" dirty="0">
                  <a:latin typeface="Calibri" panose="020F0502020204030204" pitchFamily="34" charset="0"/>
                  <a:ea typeface="Calibri" panose="020F0502020204030204" pitchFamily="34" charset="0"/>
                  <a:cs typeface="Calibri" panose="020F0502020204030204" pitchFamily="34" charset="0"/>
                </a:rPr>
                <a:t>for Quality:</a:t>
              </a:r>
            </a:p>
            <a:p>
              <a:pP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Deming</a:t>
              </a:r>
            </a:p>
            <a:p>
              <a:pPr>
                <a:buFont typeface="Arial" pitchFamily="34" charset="0"/>
                <a:buChar char="•"/>
              </a:pPr>
              <a:r>
                <a:rPr lang="en-US" sz="2400" i="1" dirty="0">
                  <a:solidFill>
                    <a:schemeClr val="tx1"/>
                  </a:solidFill>
                  <a:latin typeface="Calibri" panose="020F0502020204030204" pitchFamily="34" charset="0"/>
                  <a:ea typeface="Calibri" panose="020F0502020204030204" pitchFamily="34" charset="0"/>
                  <a:cs typeface="Calibri" panose="020F0502020204030204" pitchFamily="34" charset="0"/>
                </a:rPr>
                <a:t>Juran</a:t>
              </a:r>
            </a:p>
            <a:p>
              <a:pPr>
                <a:buFont typeface="Arial" pitchFamily="34" charset="0"/>
                <a:buChar char="•"/>
              </a:pPr>
              <a:r>
                <a:rPr lang="en-US" sz="2400" i="1" dirty="0">
                  <a:solidFill>
                    <a:schemeClr val="tx1"/>
                  </a:solidFill>
                  <a:latin typeface="Calibri" panose="020F0502020204030204" pitchFamily="34" charset="0"/>
                  <a:ea typeface="Calibri" panose="020F0502020204030204" pitchFamily="34" charset="0"/>
                  <a:cs typeface="Calibri" panose="020F0502020204030204" pitchFamily="34" charset="0"/>
                </a:rPr>
                <a:t>Crosby</a:t>
              </a:r>
            </a:p>
            <a:p>
              <a:pP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Taguchi</a:t>
              </a:r>
              <a:endParaRPr lang="en-GB" sz="2400" i="1" dirty="0">
                <a:latin typeface="Calibri" panose="020F0502020204030204" pitchFamily="34" charset="0"/>
                <a:ea typeface="Calibri" panose="020F0502020204030204" pitchFamily="34" charset="0"/>
                <a:cs typeface="Calibri" panose="020F0502020204030204" pitchFamily="34" charset="0"/>
              </a:endParaRPr>
            </a:p>
          </p:txBody>
        </p:sp>
        <p:sp>
          <p:nvSpPr>
            <p:cNvPr id="11" name="Oval 10">
              <a:extLst>
                <a:ext uri="{FF2B5EF4-FFF2-40B4-BE49-F238E27FC236}">
                  <a16:creationId xmlns:a16="http://schemas.microsoft.com/office/drawing/2014/main" id="{415F0AD9-1712-41EF-9C1F-4925BF5C8631}"/>
                </a:ext>
              </a:extLst>
            </p:cNvPr>
            <p:cNvSpPr/>
            <p:nvPr/>
          </p:nvSpPr>
          <p:spPr>
            <a:xfrm>
              <a:off x="4071966" y="1357298"/>
              <a:ext cx="4572000" cy="4572000"/>
            </a:xfrm>
            <a:prstGeom prst="ellipse">
              <a:avLst/>
            </a:prstGeom>
            <a:noFill/>
            <a:ln w="57150">
              <a:solidFill>
                <a:srgbClr val="0070C0"/>
              </a:solidFill>
            </a:ln>
            <a:effectLst>
              <a:glow rad="63500">
                <a:srgbClr val="0070C0">
                  <a:alpha val="40000"/>
                </a:srgbClr>
              </a:glow>
              <a:outerShdw blurRad="50800" dist="38100" dir="5400000" algn="t"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lIns="0" rIns="0" rtlCol="0" anchor="ctr"/>
            <a:lstStyle/>
            <a:p>
              <a:pPr algn="r"/>
              <a:r>
                <a:rPr lang="en-US" sz="2400" b="1" dirty="0">
                  <a:latin typeface="Calibri" panose="020F0502020204030204" pitchFamily="34" charset="0"/>
                  <a:ea typeface="Calibri" panose="020F0502020204030204" pitchFamily="34" charset="0"/>
                  <a:cs typeface="Calibri" panose="020F0502020204030204" pitchFamily="34" charset="0"/>
                </a:rPr>
                <a:t>Technical Tools </a:t>
              </a:r>
            </a:p>
            <a:p>
              <a:pPr algn="r"/>
              <a:r>
                <a:rPr lang="en-US" sz="2400" b="1" dirty="0">
                  <a:latin typeface="Calibri" panose="020F0502020204030204" pitchFamily="34" charset="0"/>
                  <a:ea typeface="Calibri" panose="020F0502020204030204" pitchFamily="34" charset="0"/>
                  <a:cs typeface="Calibri" panose="020F0502020204030204" pitchFamily="34" charset="0"/>
                </a:rPr>
                <a:t>for Quality:</a:t>
              </a:r>
            </a:p>
            <a:p>
              <a:pPr algn="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TOPS</a:t>
              </a:r>
            </a:p>
            <a:p>
              <a:pPr algn="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Advanced SPC</a:t>
              </a:r>
            </a:p>
            <a:p>
              <a:pPr algn="r">
                <a:buFont typeface="Arial" pitchFamily="34" charset="0"/>
                <a:buChar char="•"/>
              </a:pPr>
              <a:r>
                <a:rPr lang="en-US" sz="2400" i="1" dirty="0">
                  <a:solidFill>
                    <a:schemeClr val="tx1"/>
                  </a:solidFill>
                  <a:latin typeface="Calibri" panose="020F0502020204030204" pitchFamily="34" charset="0"/>
                  <a:ea typeface="Calibri" panose="020F0502020204030204" pitchFamily="34" charset="0"/>
                  <a:cs typeface="Calibri" panose="020F0502020204030204" pitchFamily="34" charset="0"/>
                </a:rPr>
                <a:t>DoE</a:t>
              </a:r>
            </a:p>
            <a:p>
              <a:pPr algn="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Quality in Design</a:t>
              </a:r>
            </a:p>
            <a:p>
              <a:pPr algn="r">
                <a:buFont typeface="Arial" pitchFamily="34" charset="0"/>
                <a:buChar char="•"/>
              </a:pPr>
              <a:r>
                <a:rPr lang="en-US" sz="2400" i="1" dirty="0">
                  <a:latin typeface="Calibri" panose="020F0502020204030204" pitchFamily="34" charset="0"/>
                  <a:ea typeface="Calibri" panose="020F0502020204030204" pitchFamily="34" charset="0"/>
                  <a:cs typeface="Calibri" panose="020F0502020204030204" pitchFamily="34" charset="0"/>
                </a:rPr>
                <a:t>Reliability </a:t>
              </a:r>
              <a:r>
                <a:rPr lang="en-US" sz="2400" i="1" dirty="0" err="1">
                  <a:latin typeface="Calibri" panose="020F0502020204030204" pitchFamily="34" charset="0"/>
                  <a:ea typeface="Calibri" panose="020F0502020204030204" pitchFamily="34" charset="0"/>
                  <a:cs typeface="Calibri" panose="020F0502020204030204" pitchFamily="34" charset="0"/>
                </a:rPr>
                <a:t>Eng</a:t>
              </a:r>
              <a:endParaRPr lang="en-US" sz="2400" i="1" dirty="0">
                <a:latin typeface="Calibri" panose="020F0502020204030204" pitchFamily="34" charset="0"/>
                <a:ea typeface="Calibri" panose="020F0502020204030204" pitchFamily="34" charset="0"/>
                <a:cs typeface="Calibri" panose="020F0502020204030204" pitchFamily="34" charset="0"/>
              </a:endParaRPr>
            </a:p>
          </p:txBody>
        </p:sp>
      </p:grpSp>
      <p:sp>
        <p:nvSpPr>
          <p:cNvPr id="12" name="TextBox 11">
            <a:extLst>
              <a:ext uri="{FF2B5EF4-FFF2-40B4-BE49-F238E27FC236}">
                <a16:creationId xmlns:a16="http://schemas.microsoft.com/office/drawing/2014/main" id="{271FC661-3A94-4D7F-9C06-B69181BF9439}"/>
              </a:ext>
            </a:extLst>
          </p:cNvPr>
          <p:cNvSpPr txBox="1"/>
          <p:nvPr/>
        </p:nvSpPr>
        <p:spPr>
          <a:xfrm>
            <a:off x="4366220" y="2951946"/>
            <a:ext cx="1324016" cy="954107"/>
          </a:xfrm>
          <a:prstGeom prst="rect">
            <a:avLst/>
          </a:prstGeom>
          <a:noFill/>
        </p:spPr>
        <p:txBody>
          <a:bodyPr wrap="square">
            <a:spAutoFit/>
          </a:bodyPr>
          <a:lstStyle/>
          <a:p>
            <a:pPr algn="ctr"/>
            <a:r>
              <a:rPr lang="en-US" sz="2800" i="1" dirty="0">
                <a:solidFill>
                  <a:srgbClr val="FF0000"/>
                </a:solidFill>
                <a:latin typeface="Calibri" panose="020F0502020204030204" pitchFamily="34" charset="0"/>
                <a:ea typeface="Calibri" panose="020F0502020204030204" pitchFamily="34" charset="0"/>
                <a:cs typeface="Calibri" panose="020F0502020204030204" pitchFamily="34" charset="0"/>
              </a:rPr>
              <a:t>Six</a:t>
            </a:r>
          </a:p>
          <a:p>
            <a:pPr algn="ctr"/>
            <a:r>
              <a:rPr lang="en-US" sz="2800" i="1" dirty="0">
                <a:solidFill>
                  <a:srgbClr val="FF0000"/>
                </a:solidFill>
                <a:latin typeface="Calibri" panose="020F0502020204030204" pitchFamily="34" charset="0"/>
                <a:ea typeface="Calibri" panose="020F0502020204030204" pitchFamily="34" charset="0"/>
                <a:cs typeface="Calibri" panose="020F0502020204030204" pitchFamily="34" charset="0"/>
              </a:rPr>
              <a:t>Sigma</a:t>
            </a:r>
          </a:p>
        </p:txBody>
      </p:sp>
      <p:sp>
        <p:nvSpPr>
          <p:cNvPr id="2" name="Footer Placeholder 3">
            <a:extLst>
              <a:ext uri="{FF2B5EF4-FFF2-40B4-BE49-F238E27FC236}">
                <a16:creationId xmlns:a16="http://schemas.microsoft.com/office/drawing/2014/main" id="{444FD27E-6E66-B8F0-4C15-7BB4485E5526}"/>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2" descr="Co-funded by the European Union logo in png for web usage">
            <a:extLst>
              <a:ext uri="{FF2B5EF4-FFF2-40B4-BE49-F238E27FC236}">
                <a16:creationId xmlns:a16="http://schemas.microsoft.com/office/drawing/2014/main" id="{330BC0CC-CAEE-C1EC-2A49-9904CB2E5CB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36F54869-1A54-7A54-FB3B-394B16B76BA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076024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br>
              <a:rPr lang="en-US" dirty="0">
                <a:latin typeface="Calibri" panose="020F0502020204030204" pitchFamily="34" charset="0"/>
                <a:ea typeface="Calibri" panose="020F0502020204030204" pitchFamily="34" charset="0"/>
                <a:cs typeface="Calibri" panose="020F0502020204030204" pitchFamily="34" charset="0"/>
              </a:rPr>
            </a:br>
            <a:r>
              <a:rPr lang="en-US" dirty="0">
                <a:latin typeface="Calibri" panose="020F0502020204030204" pitchFamily="34" charset="0"/>
                <a:ea typeface="Calibri" panose="020F0502020204030204" pitchFamily="34" charset="0"/>
                <a:cs typeface="Calibri" panose="020F0502020204030204" pitchFamily="34" charset="0"/>
              </a:rPr>
              <a:t>Conclusion</a:t>
            </a:r>
          </a:p>
        </p:txBody>
      </p:sp>
      <p:sp>
        <p:nvSpPr>
          <p:cNvPr id="3" name="Slide Number Placeholder 2"/>
          <p:cNvSpPr>
            <a:spLocks noGrp="1"/>
          </p:cNvSpPr>
          <p:nvPr>
            <p:ph type="sldNum" sz="quarter" idx="12"/>
          </p:nvPr>
        </p:nvSpPr>
        <p:spPr/>
        <p:txBody>
          <a:bodyPr/>
          <a:lstStyle/>
          <a:p>
            <a:fld id="{2A013F82-EE5E-44EE-A61D-E31C6657F26F}" type="slidenum">
              <a:rPr lang="en-GB" smtClean="0"/>
              <a:t>20</a:t>
            </a:fld>
            <a:endParaRPr lang="en-GB"/>
          </a:p>
        </p:txBody>
      </p:sp>
      <p:pic>
        <p:nvPicPr>
          <p:cNvPr id="6" name="Picture 5">
            <a:extLst>
              <a:ext uri="{FF2B5EF4-FFF2-40B4-BE49-F238E27FC236}">
                <a16:creationId xmlns:a16="http://schemas.microsoft.com/office/drawing/2014/main" id="{88B9C9C4-059C-4B14-B16E-8B6214E710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1D0AF873-C886-F9A9-4163-BC503DEC3E15}"/>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pic>
        <p:nvPicPr>
          <p:cNvPr id="4" name="Picture 3" descr="Co-funded by the European Union logo in png for web usage">
            <a:extLst>
              <a:ext uri="{FF2B5EF4-FFF2-40B4-BE49-F238E27FC236}">
                <a16:creationId xmlns:a16="http://schemas.microsoft.com/office/drawing/2014/main" id="{0EA96D75-E6DB-3A25-6981-E05449B3E8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0F70310A-A400-BE24-6A31-4D4E476CE49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426617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621804" y="232896"/>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Conclusion:4 Basic Concepts of 6-Sigma</a:t>
            </a:r>
          </a:p>
        </p:txBody>
      </p:sp>
      <p:sp>
        <p:nvSpPr>
          <p:cNvPr id="7" name="Content Placeholder 2"/>
          <p:cNvSpPr>
            <a:spLocks noGrp="1"/>
          </p:cNvSpPr>
          <p:nvPr>
            <p:ph idx="1"/>
          </p:nvPr>
        </p:nvSpPr>
        <p:spPr>
          <a:xfrm>
            <a:off x="621804" y="1043296"/>
            <a:ext cx="9289032" cy="4771408"/>
          </a:xfrm>
        </p:spPr>
        <p:txBody>
          <a:bodyPr>
            <a:noAutofit/>
          </a:bodyPr>
          <a:lstStyle/>
          <a:p>
            <a:pPr marL="514350" indent="-514350">
              <a:buFont typeface="+mj-lt"/>
              <a:buAutoNum type="arabicPeriod"/>
            </a:pPr>
            <a:r>
              <a:rPr lang="en-US" sz="2600" dirty="0">
                <a:latin typeface="Calibri" panose="020F0502020204030204" pitchFamily="34" charset="0"/>
                <a:ea typeface="Calibri" panose="020F0502020204030204" pitchFamily="34" charset="0"/>
                <a:cs typeface="Calibri" panose="020F0502020204030204" pitchFamily="34" charset="0"/>
              </a:rPr>
              <a:t>Use of </a:t>
            </a:r>
            <a:r>
              <a:rPr lang="en-US" sz="2600" dirty="0">
                <a:solidFill>
                  <a:srgbClr val="FFC000"/>
                </a:solidFill>
                <a:latin typeface="Calibri" panose="020F0502020204030204" pitchFamily="34" charset="0"/>
                <a:ea typeface="Calibri" panose="020F0502020204030204" pitchFamily="34" charset="0"/>
                <a:cs typeface="Calibri" panose="020F0502020204030204" pitchFamily="34" charset="0"/>
              </a:rPr>
              <a:t>TEAMS</a:t>
            </a:r>
            <a:r>
              <a:rPr lang="en-US" sz="2600" dirty="0">
                <a:latin typeface="Calibri" panose="020F0502020204030204" pitchFamily="34" charset="0"/>
                <a:ea typeface="Calibri" panose="020F0502020204030204" pitchFamily="34" charset="0"/>
                <a:cs typeface="Calibri" panose="020F0502020204030204" pitchFamily="34" charset="0"/>
              </a:rPr>
              <a:t> that are assigned well-defined projects that have direct impact on the organization’s bottom line.</a:t>
            </a:r>
          </a:p>
          <a:p>
            <a:pPr marL="514350" indent="-514350">
              <a:buFont typeface="+mj-lt"/>
              <a:buAutoNum type="arabicPeriod"/>
            </a:pPr>
            <a:r>
              <a:rPr lang="en-US" sz="2600" dirty="0">
                <a:latin typeface="Calibri" panose="020F0502020204030204" pitchFamily="34" charset="0"/>
                <a:ea typeface="Calibri" panose="020F0502020204030204" pitchFamily="34" charset="0"/>
                <a:cs typeface="Calibri" panose="020F0502020204030204" pitchFamily="34" charset="0"/>
              </a:rPr>
              <a:t>Continuous </a:t>
            </a:r>
            <a:r>
              <a:rPr lang="en-US" sz="2600" dirty="0">
                <a:solidFill>
                  <a:srgbClr val="FFC000"/>
                </a:solidFill>
                <a:latin typeface="Calibri" panose="020F0502020204030204" pitchFamily="34" charset="0"/>
                <a:ea typeface="Calibri" panose="020F0502020204030204" pitchFamily="34" charset="0"/>
                <a:cs typeface="Calibri" panose="020F0502020204030204" pitchFamily="34" charset="0"/>
              </a:rPr>
              <a:t>TRAINING </a:t>
            </a:r>
            <a:r>
              <a:rPr lang="en-US" sz="2600" dirty="0">
                <a:latin typeface="Calibri" panose="020F0502020204030204" pitchFamily="34" charset="0"/>
                <a:ea typeface="Calibri" panose="020F0502020204030204" pitchFamily="34" charset="0"/>
                <a:cs typeface="Calibri" panose="020F0502020204030204" pitchFamily="34" charset="0"/>
              </a:rPr>
              <a:t>in “statistical thinking” at all levels and providing key people with extensive training in advanced statistics and project management. (These key individuals are designated as either Green or Black Belts).</a:t>
            </a:r>
          </a:p>
          <a:p>
            <a:pPr marL="514350" indent="-514350">
              <a:buFont typeface="+mj-lt"/>
              <a:buAutoNum type="arabicPeriod"/>
            </a:pPr>
            <a:r>
              <a:rPr lang="en-US" sz="2600" dirty="0">
                <a:latin typeface="Calibri" panose="020F0502020204030204" pitchFamily="34" charset="0"/>
                <a:ea typeface="Calibri" panose="020F0502020204030204" pitchFamily="34" charset="0"/>
                <a:cs typeface="Calibri" panose="020F0502020204030204" pitchFamily="34" charset="0"/>
              </a:rPr>
              <a:t>Emphasis on the “DMAIC/DMADV” </a:t>
            </a:r>
            <a:r>
              <a:rPr lang="en-US" sz="2600" dirty="0">
                <a:solidFill>
                  <a:srgbClr val="FFC000"/>
                </a:solidFill>
                <a:latin typeface="Calibri" panose="020F0502020204030204" pitchFamily="34" charset="0"/>
                <a:ea typeface="Calibri" panose="020F0502020204030204" pitchFamily="34" charset="0"/>
                <a:cs typeface="Calibri" panose="020F0502020204030204" pitchFamily="34" charset="0"/>
              </a:rPr>
              <a:t>APPROACH</a:t>
            </a:r>
            <a:r>
              <a:rPr lang="en-US" sz="2600" dirty="0">
                <a:latin typeface="Calibri" panose="020F0502020204030204" pitchFamily="34" charset="0"/>
                <a:ea typeface="Calibri" panose="020F0502020204030204" pitchFamily="34" charset="0"/>
                <a:cs typeface="Calibri" panose="020F0502020204030204" pitchFamily="34" charset="0"/>
              </a:rPr>
              <a:t> to problem solving .</a:t>
            </a:r>
          </a:p>
          <a:p>
            <a:pPr marL="514350" indent="-514350">
              <a:buFont typeface="+mj-lt"/>
              <a:buAutoNum type="arabicPeriod"/>
            </a:pPr>
            <a:r>
              <a:rPr lang="en-US" sz="2600" dirty="0">
                <a:latin typeface="Calibri" panose="020F0502020204030204" pitchFamily="34" charset="0"/>
                <a:ea typeface="Calibri" panose="020F0502020204030204" pitchFamily="34" charset="0"/>
                <a:cs typeface="Calibri" panose="020F0502020204030204" pitchFamily="34" charset="0"/>
              </a:rPr>
              <a:t>A management </a:t>
            </a:r>
            <a:r>
              <a:rPr lang="en-US" sz="2600" dirty="0">
                <a:solidFill>
                  <a:srgbClr val="FFC000"/>
                </a:solidFill>
                <a:latin typeface="Calibri" panose="020F0502020204030204" pitchFamily="34" charset="0"/>
                <a:ea typeface="Calibri" panose="020F0502020204030204" pitchFamily="34" charset="0"/>
                <a:cs typeface="Calibri" panose="020F0502020204030204" pitchFamily="34" charset="0"/>
              </a:rPr>
              <a:t>ENVIRONMENT</a:t>
            </a:r>
            <a:r>
              <a:rPr lang="en-US" sz="2600" dirty="0">
                <a:latin typeface="Calibri" panose="020F0502020204030204" pitchFamily="34" charset="0"/>
                <a:ea typeface="Calibri" panose="020F0502020204030204" pitchFamily="34" charset="0"/>
                <a:cs typeface="Calibri" panose="020F0502020204030204" pitchFamily="34" charset="0"/>
              </a:rPr>
              <a:t> that supports these initiatives as </a:t>
            </a:r>
            <a:r>
              <a:rPr lang="en-GB" sz="2600" dirty="0">
                <a:latin typeface="Calibri" panose="020F0502020204030204" pitchFamily="34" charset="0"/>
                <a:ea typeface="Calibri" panose="020F0502020204030204" pitchFamily="34" charset="0"/>
                <a:cs typeface="Calibri" panose="020F0502020204030204" pitchFamily="34" charset="0"/>
              </a:rPr>
              <a:t>a business strategy.</a:t>
            </a:r>
          </a:p>
        </p:txBody>
      </p:sp>
      <p:sp>
        <p:nvSpPr>
          <p:cNvPr id="3" name="Slide Number Placeholder 2"/>
          <p:cNvSpPr>
            <a:spLocks noGrp="1"/>
          </p:cNvSpPr>
          <p:nvPr>
            <p:ph type="sldNum" sz="quarter" idx="12"/>
          </p:nvPr>
        </p:nvSpPr>
        <p:spPr/>
        <p:txBody>
          <a:bodyPr/>
          <a:lstStyle/>
          <a:p>
            <a:fld id="{2A013F82-EE5E-44EE-A61D-E31C6657F26F}" type="slidenum">
              <a:rPr lang="en-GB" smtClean="0"/>
              <a:t>21</a:t>
            </a:fld>
            <a:endParaRPr lang="en-GB"/>
          </a:p>
        </p:txBody>
      </p:sp>
      <p:pic>
        <p:nvPicPr>
          <p:cNvPr id="8" name="Picture 7">
            <a:extLst>
              <a:ext uri="{FF2B5EF4-FFF2-40B4-BE49-F238E27FC236}">
                <a16:creationId xmlns:a16="http://schemas.microsoft.com/office/drawing/2014/main" id="{AFD49153-4A1A-4AA4-A9B7-0C6BE44749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097FFA84-1BB8-6CED-0A72-BBEB884DE5BC}"/>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pic>
        <p:nvPicPr>
          <p:cNvPr id="4" name="Picture 3" descr="Co-funded by the European Union logo in png for web usage">
            <a:extLst>
              <a:ext uri="{FF2B5EF4-FFF2-40B4-BE49-F238E27FC236}">
                <a16:creationId xmlns:a16="http://schemas.microsoft.com/office/drawing/2014/main" id="{AD911278-3915-A51F-4056-F732CF3DA88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5BEF629E-0237-5EE4-887B-A248DCFB3AC3}"/>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22898284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881257" y="430158"/>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Questions</a:t>
            </a:r>
          </a:p>
        </p:txBody>
      </p:sp>
      <p:sp>
        <p:nvSpPr>
          <p:cNvPr id="3" name="Slide Number Placeholder 2"/>
          <p:cNvSpPr>
            <a:spLocks noGrp="1"/>
          </p:cNvSpPr>
          <p:nvPr>
            <p:ph type="sldNum" sz="quarter" idx="12"/>
          </p:nvPr>
        </p:nvSpPr>
        <p:spPr/>
        <p:txBody>
          <a:bodyPr/>
          <a:lstStyle/>
          <a:p>
            <a:fld id="{2A013F82-EE5E-44EE-A61D-E31C6657F26F}" type="slidenum">
              <a:rPr lang="en-GB" smtClean="0"/>
              <a:t>22</a:t>
            </a:fld>
            <a:endParaRPr lang="en-GB"/>
          </a:p>
        </p:txBody>
      </p:sp>
      <p:pic>
        <p:nvPicPr>
          <p:cNvPr id="6146" name="Picture 2" descr="Image result for question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2124" y="1484358"/>
            <a:ext cx="3902268" cy="388928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7" name="Picture 6">
            <a:extLst>
              <a:ext uri="{FF2B5EF4-FFF2-40B4-BE49-F238E27FC236}">
                <a16:creationId xmlns:a16="http://schemas.microsoft.com/office/drawing/2014/main" id="{96E6F346-6056-4ACF-90DC-7F12719CB8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618E6556-C9B6-1A3C-CADE-A8B5422CB5D5}"/>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pic>
        <p:nvPicPr>
          <p:cNvPr id="4" name="Picture 3" descr="Co-funded by the European Union logo in png for web usage">
            <a:extLst>
              <a:ext uri="{FF2B5EF4-FFF2-40B4-BE49-F238E27FC236}">
                <a16:creationId xmlns:a16="http://schemas.microsoft.com/office/drawing/2014/main" id="{73BDEAC3-33F7-AF06-EC35-0262879E834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687185D8-921C-89FE-3287-BE4859987FEE}"/>
              </a:ext>
            </a:extLst>
          </p:cNvPr>
          <p:cNvPicPr/>
          <p:nvPr/>
        </p:nvPicPr>
        <p:blipFill>
          <a:blip r:embed="rId6"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772466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93812" y="306480"/>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Outline Lecture 4</a:t>
            </a:r>
          </a:p>
        </p:txBody>
      </p:sp>
      <p:sp>
        <p:nvSpPr>
          <p:cNvPr id="9" name="Content Placeholder 13"/>
          <p:cNvSpPr>
            <a:spLocks noGrp="1"/>
          </p:cNvSpPr>
          <p:nvPr>
            <p:ph idx="1"/>
          </p:nvPr>
        </p:nvSpPr>
        <p:spPr>
          <a:xfrm>
            <a:off x="673611" y="943628"/>
            <a:ext cx="9134391" cy="5462860"/>
          </a:xfrm>
        </p:spPr>
        <p:txBody>
          <a:bodyPr tIns="46800">
            <a:noAutofit/>
          </a:bodyPr>
          <a:lstStyle/>
          <a:p>
            <a:r>
              <a:rPr lang="en-US" sz="2800" dirty="0">
                <a:latin typeface="Calibri" panose="020F0502020204030204" pitchFamily="34" charset="0"/>
                <a:ea typeface="Calibri" panose="020F0502020204030204" pitchFamily="34" charset="0"/>
                <a:cs typeface="Calibri" panose="020F0502020204030204" pitchFamily="34" charset="0"/>
              </a:rPr>
              <a:t>Introduction</a:t>
            </a:r>
          </a:p>
          <a:p>
            <a:r>
              <a:rPr lang="en-US" sz="2800" dirty="0">
                <a:latin typeface="Calibri" panose="020F0502020204030204" pitchFamily="34" charset="0"/>
                <a:ea typeface="Calibri" panose="020F0502020204030204" pitchFamily="34" charset="0"/>
                <a:cs typeface="Calibri" panose="020F0502020204030204" pitchFamily="34" charset="0"/>
              </a:rPr>
              <a:t>6 Sigma as a Methodology</a:t>
            </a:r>
          </a:p>
          <a:p>
            <a:pPr lvl="1"/>
            <a:r>
              <a:rPr lang="en-US" sz="2800" dirty="0">
                <a:latin typeface="Calibri" panose="020F0502020204030204" pitchFamily="34" charset="0"/>
                <a:ea typeface="Calibri" panose="020F0502020204030204" pitchFamily="34" charset="0"/>
                <a:cs typeface="Calibri" panose="020F0502020204030204" pitchFamily="34" charset="0"/>
              </a:rPr>
              <a:t>DMAIC</a:t>
            </a:r>
          </a:p>
          <a:p>
            <a:pPr lvl="1"/>
            <a:r>
              <a:rPr lang="en-US" sz="2800" dirty="0">
                <a:latin typeface="Calibri" panose="020F0502020204030204" pitchFamily="34" charset="0"/>
                <a:ea typeface="Calibri" panose="020F0502020204030204" pitchFamily="34" charset="0"/>
                <a:cs typeface="Calibri" panose="020F0502020204030204" pitchFamily="34" charset="0"/>
              </a:rPr>
              <a:t>DFSS</a:t>
            </a:r>
          </a:p>
          <a:p>
            <a:r>
              <a:rPr lang="en-US" sz="2800" dirty="0">
                <a:latin typeface="Calibri" panose="020F0502020204030204" pitchFamily="34" charset="0"/>
                <a:ea typeface="Calibri" panose="020F0502020204030204" pitchFamily="34" charset="0"/>
                <a:cs typeface="Calibri" panose="020F0502020204030204" pitchFamily="34" charset="0"/>
              </a:rPr>
              <a:t>Six Sigma as a Management System</a:t>
            </a:r>
          </a:p>
          <a:p>
            <a:r>
              <a:rPr lang="en-US" sz="2800" dirty="0">
                <a:latin typeface="Calibri" panose="020F0502020204030204" pitchFamily="34" charset="0"/>
                <a:ea typeface="Calibri" panose="020F0502020204030204" pitchFamily="34" charset="0"/>
                <a:cs typeface="Calibri" panose="020F0502020204030204" pitchFamily="34" charset="0"/>
              </a:rPr>
              <a:t>Six Sigma W/Shop</a:t>
            </a:r>
          </a:p>
          <a:p>
            <a:r>
              <a:rPr lang="en-US" sz="2800" dirty="0">
                <a:latin typeface="Calibri" panose="020F0502020204030204" pitchFamily="34" charset="0"/>
                <a:ea typeface="Calibri" panose="020F0502020204030204" pitchFamily="34" charset="0"/>
                <a:cs typeface="Calibri" panose="020F0502020204030204" pitchFamily="34" charset="0"/>
              </a:rPr>
              <a:t>Conclusion</a:t>
            </a:r>
          </a:p>
        </p:txBody>
      </p:sp>
      <p:sp>
        <p:nvSpPr>
          <p:cNvPr id="3" name="Slide Number Placeholder 2"/>
          <p:cNvSpPr>
            <a:spLocks noGrp="1"/>
          </p:cNvSpPr>
          <p:nvPr>
            <p:ph type="sldNum" sz="quarter" idx="12"/>
          </p:nvPr>
        </p:nvSpPr>
        <p:spPr/>
        <p:txBody>
          <a:bodyPr/>
          <a:lstStyle/>
          <a:p>
            <a:fld id="{2A013F82-EE5E-44EE-A61D-E31C6657F26F}" type="slidenum">
              <a:rPr lang="en-GB" smtClean="0"/>
              <a:t>3</a:t>
            </a:fld>
            <a:endParaRPr lang="en-GB"/>
          </a:p>
        </p:txBody>
      </p:sp>
      <p:pic>
        <p:nvPicPr>
          <p:cNvPr id="10" name="Picture 9">
            <a:extLst>
              <a:ext uri="{FF2B5EF4-FFF2-40B4-BE49-F238E27FC236}">
                <a16:creationId xmlns:a16="http://schemas.microsoft.com/office/drawing/2014/main" id="{15DA1FF8-3283-4AE2-9292-33F34F284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18716FD3-6159-88AF-47DC-0201E5DE380C}"/>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2" descr="Co-funded by the European Union logo in png for web usage">
            <a:extLst>
              <a:ext uri="{FF2B5EF4-FFF2-40B4-BE49-F238E27FC236}">
                <a16:creationId xmlns:a16="http://schemas.microsoft.com/office/drawing/2014/main" id="{D54A4BAE-A8C6-C9E8-A658-1A0DD71BCBA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0F8A3D73-1333-351C-F8DF-D3828881842D}"/>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255454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93812" y="306480"/>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Lecture 4: ILO</a:t>
            </a:r>
          </a:p>
        </p:txBody>
      </p:sp>
      <p:sp>
        <p:nvSpPr>
          <p:cNvPr id="9" name="Content Placeholder 13"/>
          <p:cNvSpPr>
            <a:spLocks noGrp="1"/>
          </p:cNvSpPr>
          <p:nvPr>
            <p:ph idx="1"/>
          </p:nvPr>
        </p:nvSpPr>
        <p:spPr>
          <a:xfrm>
            <a:off x="673611" y="943628"/>
            <a:ext cx="9134391" cy="5462860"/>
          </a:xfrm>
        </p:spPr>
        <p:txBody>
          <a:bodyPr tIns="46800">
            <a:noAutofit/>
          </a:bodyPr>
          <a:lstStyle/>
          <a:p>
            <a:pPr rtl="0">
              <a:spcBef>
                <a:spcPts val="1200"/>
              </a:spcBef>
              <a:spcAft>
                <a:spcPts val="1200"/>
              </a:spcAft>
            </a:pPr>
            <a:endParaRPr lang="en-GB" sz="2800" b="0" i="0" u="none" strike="noStrike" dirty="0">
              <a:solidFill>
                <a:srgbClr val="000000"/>
              </a:solidFill>
              <a:effectLst/>
              <a:latin typeface="Calibri" panose="020F0502020204030204" pitchFamily="34" charset="0"/>
              <a:cs typeface="Calibri" panose="020F0502020204030204" pitchFamily="34" charset="0"/>
            </a:endParaRPr>
          </a:p>
          <a:p>
            <a:pPr rtl="0">
              <a:spcBef>
                <a:spcPts val="1200"/>
              </a:spcBef>
              <a:spcAft>
                <a:spcPts val="1200"/>
              </a:spcAft>
            </a:pPr>
            <a:r>
              <a:rPr lang="en-GB" sz="2800" b="0" i="0" u="none" strike="noStrike" dirty="0">
                <a:solidFill>
                  <a:srgbClr val="000000"/>
                </a:solidFill>
                <a:effectLst/>
                <a:latin typeface="Calibri" panose="020F0502020204030204" pitchFamily="34" charset="0"/>
                <a:cs typeface="Calibri" panose="020F0502020204030204" pitchFamily="34" charset="0"/>
              </a:rPr>
              <a:t>ILO 1</a:t>
            </a:r>
            <a:r>
              <a:rPr lang="en-GB" sz="2800" dirty="0">
                <a:latin typeface="Calibri" panose="020F0502020204030204" pitchFamily="34" charset="0"/>
                <a:cs typeface="Calibri" panose="020F0502020204030204" pitchFamily="34" charset="0"/>
              </a:rPr>
              <a:t>: </a:t>
            </a:r>
            <a:r>
              <a:rPr lang="en-GB" sz="2800" b="0" i="0" u="none" strike="noStrike" dirty="0">
                <a:solidFill>
                  <a:srgbClr val="FF0000"/>
                </a:solidFill>
                <a:effectLst/>
                <a:latin typeface="Calibri" panose="020F0502020204030204" pitchFamily="34" charset="0"/>
                <a:cs typeface="Calibri" panose="020F0502020204030204" pitchFamily="34" charset="0"/>
              </a:rPr>
              <a:t>Remember</a:t>
            </a:r>
            <a:r>
              <a:rPr lang="en-GB" sz="2800" b="0" i="0" u="none" strike="noStrike" dirty="0">
                <a:solidFill>
                  <a:srgbClr val="000000"/>
                </a:solidFill>
                <a:effectLst/>
                <a:latin typeface="Calibri" panose="020F0502020204030204" pitchFamily="34" charset="0"/>
                <a:cs typeface="Calibri" panose="020F0502020204030204" pitchFamily="34" charset="0"/>
              </a:rPr>
              <a:t> and </a:t>
            </a:r>
            <a:r>
              <a:rPr lang="en-GB" sz="2800" b="0" i="0" u="none" strike="noStrike" dirty="0">
                <a:solidFill>
                  <a:srgbClr val="FF0000"/>
                </a:solidFill>
                <a:effectLst/>
                <a:latin typeface="Calibri" panose="020F0502020204030204" pitchFamily="34" charset="0"/>
                <a:cs typeface="Calibri" panose="020F0502020204030204" pitchFamily="34" charset="0"/>
              </a:rPr>
              <a:t>understand</a:t>
            </a:r>
            <a:r>
              <a:rPr lang="en-GB" sz="2800" b="0" i="0" u="none" strike="noStrike" dirty="0">
                <a:solidFill>
                  <a:srgbClr val="000000"/>
                </a:solidFill>
                <a:effectLst/>
                <a:latin typeface="Calibri" panose="020F0502020204030204" pitchFamily="34" charset="0"/>
                <a:cs typeface="Calibri" panose="020F0502020204030204" pitchFamily="34" charset="0"/>
              </a:rPr>
              <a:t> the theoretical and background knowledge of Six-sigma process improvement methodologies.</a:t>
            </a:r>
          </a:p>
          <a:p>
            <a:pPr rtl="0">
              <a:spcBef>
                <a:spcPts val="1200"/>
              </a:spcBef>
              <a:spcAft>
                <a:spcPts val="1200"/>
              </a:spcAft>
            </a:pPr>
            <a:r>
              <a:rPr lang="en-GB" sz="2800" b="0" i="0" u="none" strike="noStrike" dirty="0">
                <a:solidFill>
                  <a:srgbClr val="000000"/>
                </a:solidFill>
                <a:effectLst/>
                <a:latin typeface="Calibri" panose="020F0502020204030204" pitchFamily="34" charset="0"/>
                <a:cs typeface="Calibri" panose="020F0502020204030204" pitchFamily="34" charset="0"/>
              </a:rPr>
              <a:t>ILO 2: </a:t>
            </a:r>
            <a:r>
              <a:rPr lang="en-GB" sz="2800" b="0" i="0" u="none" strike="noStrike" dirty="0">
                <a:solidFill>
                  <a:srgbClr val="FF0000"/>
                </a:solidFill>
                <a:effectLst/>
                <a:latin typeface="Calibri" panose="020F0502020204030204" pitchFamily="34" charset="0"/>
                <a:cs typeface="Calibri" panose="020F0502020204030204" pitchFamily="34" charset="0"/>
              </a:rPr>
              <a:t>Apply</a:t>
            </a:r>
            <a:r>
              <a:rPr lang="en-GB" sz="2800" b="0" i="0" u="none" strike="noStrike" dirty="0">
                <a:solidFill>
                  <a:srgbClr val="000000"/>
                </a:solidFill>
                <a:effectLst/>
                <a:latin typeface="Calibri" panose="020F0502020204030204" pitchFamily="34" charset="0"/>
                <a:cs typeface="Calibri" panose="020F0502020204030204" pitchFamily="34" charset="0"/>
              </a:rPr>
              <a:t> the Six-Sigma process improvement methodologies to an engineering case study.</a:t>
            </a:r>
          </a:p>
          <a:p>
            <a:pPr rtl="0">
              <a:spcBef>
                <a:spcPts val="1200"/>
              </a:spcBef>
              <a:spcAft>
                <a:spcPts val="1200"/>
              </a:spcAft>
            </a:pPr>
            <a:r>
              <a:rPr lang="en-GB" sz="2800" b="0" i="0" u="none" strike="noStrike" dirty="0">
                <a:solidFill>
                  <a:srgbClr val="000000"/>
                </a:solidFill>
                <a:effectLst/>
                <a:latin typeface="Calibri" panose="020F0502020204030204" pitchFamily="34" charset="0"/>
                <a:cs typeface="Calibri" panose="020F0502020204030204" pitchFamily="34" charset="0"/>
              </a:rPr>
              <a:t>ILO 3: </a:t>
            </a:r>
            <a:r>
              <a:rPr lang="en-GB" sz="2800" b="0" i="0" u="none" strike="noStrike" dirty="0">
                <a:solidFill>
                  <a:srgbClr val="FF0000"/>
                </a:solidFill>
                <a:effectLst/>
                <a:latin typeface="Calibri" panose="020F0502020204030204" pitchFamily="34" charset="0"/>
                <a:cs typeface="Calibri" panose="020F0502020204030204" pitchFamily="34" charset="0"/>
              </a:rPr>
              <a:t>Present</a:t>
            </a:r>
            <a:r>
              <a:rPr lang="en-GB" sz="2800" b="0" i="0" u="none" strike="noStrike" dirty="0">
                <a:solidFill>
                  <a:srgbClr val="000000"/>
                </a:solidFill>
                <a:effectLst/>
                <a:latin typeface="Calibri" panose="020F0502020204030204" pitchFamily="34" charset="0"/>
                <a:cs typeface="Calibri" panose="020F0502020204030204" pitchFamily="34" charset="0"/>
              </a:rPr>
              <a:t> the findings which will be discussed in class</a:t>
            </a:r>
            <a:endParaRPr lang="en-US" sz="2800" dirty="0">
              <a:latin typeface="Calibri" panose="020F0502020204030204" pitchFamily="34" charset="0"/>
              <a:ea typeface="Calibri" panose="020F0502020204030204" pitchFamily="34" charset="0"/>
              <a:cs typeface="Calibri" panose="020F0502020204030204" pitchFamily="34" charset="0"/>
            </a:endParaRPr>
          </a:p>
        </p:txBody>
      </p:sp>
      <p:sp>
        <p:nvSpPr>
          <p:cNvPr id="3" name="Slide Number Placeholder 2"/>
          <p:cNvSpPr>
            <a:spLocks noGrp="1"/>
          </p:cNvSpPr>
          <p:nvPr>
            <p:ph type="sldNum" sz="quarter" idx="12"/>
          </p:nvPr>
        </p:nvSpPr>
        <p:spPr/>
        <p:txBody>
          <a:bodyPr/>
          <a:lstStyle/>
          <a:p>
            <a:fld id="{2A013F82-EE5E-44EE-A61D-E31C6657F26F}" type="slidenum">
              <a:rPr lang="en-GB" smtClean="0"/>
              <a:t>4</a:t>
            </a:fld>
            <a:endParaRPr lang="en-GB"/>
          </a:p>
        </p:txBody>
      </p:sp>
      <p:pic>
        <p:nvPicPr>
          <p:cNvPr id="10" name="Picture 9">
            <a:extLst>
              <a:ext uri="{FF2B5EF4-FFF2-40B4-BE49-F238E27FC236}">
                <a16:creationId xmlns:a16="http://schemas.microsoft.com/office/drawing/2014/main" id="{15DA1FF8-3283-4AE2-9292-33F34F2845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18716FD3-6159-88AF-47DC-0201E5DE380C}"/>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2" descr="Co-funded by the European Union logo in png for web usage">
            <a:extLst>
              <a:ext uri="{FF2B5EF4-FFF2-40B4-BE49-F238E27FC236}">
                <a16:creationId xmlns:a16="http://schemas.microsoft.com/office/drawing/2014/main" id="{B3424E14-0320-C432-82D2-A03AD9295B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F289C4BE-1E06-5BB3-A951-C45D7270DFD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5369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2">
            <a:extLst>
              <a:ext uri="{FF2B5EF4-FFF2-40B4-BE49-F238E27FC236}">
                <a16:creationId xmlns:a16="http://schemas.microsoft.com/office/drawing/2014/main" id="{2A33609F-379C-4F72-9439-855D9241615F}"/>
              </a:ext>
            </a:extLst>
          </p:cNvPr>
          <p:cNvSpPr txBox="1">
            <a:spLocks/>
          </p:cNvSpPr>
          <p:nvPr/>
        </p:nvSpPr>
        <p:spPr>
          <a:xfrm>
            <a:off x="677157" y="609600"/>
            <a:ext cx="8594429" cy="659160"/>
          </a:xfrm>
          <a:prstGeom prst="rect">
            <a:avLst/>
          </a:prstGeom>
        </p:spPr>
        <p:txBody>
          <a:bodyPr vert="horz" lIns="91440" tIns="45720" rIns="91440" bIns="45720" rtlCol="0" anchor="t" anchorCtr="0">
            <a:normAutofit/>
          </a:bodyPr>
          <a:lstStyle>
            <a:lvl1pPr algn="l" defTabSz="457063" rtl="0" eaLnBrk="1" latinLnBrk="0" hangingPunct="1">
              <a:spcBef>
                <a:spcPct val="0"/>
              </a:spcBef>
              <a:buNone/>
              <a:defRPr sz="359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57200">
              <a:spcAft>
                <a:spcPts val="600"/>
              </a:spcAft>
            </a:pPr>
            <a:r>
              <a:rPr lang="en-US" sz="3600" u="sng" dirty="0">
                <a:latin typeface="Calibri" panose="020F0502020204030204" pitchFamily="34" charset="0"/>
                <a:ea typeface="Calibri" panose="020F0502020204030204" pitchFamily="34" charset="0"/>
                <a:cs typeface="Calibri" panose="020F0502020204030204" pitchFamily="34" charset="0"/>
              </a:rPr>
              <a:t>Introduction to Six Sigma</a:t>
            </a:r>
          </a:p>
        </p:txBody>
      </p:sp>
      <p:pic>
        <p:nvPicPr>
          <p:cNvPr id="1026" name="Picture 2" descr="Guide to Six Sigma Certification">
            <a:extLst>
              <a:ext uri="{FF2B5EF4-FFF2-40B4-BE49-F238E27FC236}">
                <a16:creationId xmlns:a16="http://schemas.microsoft.com/office/drawing/2014/main" id="{01A96165-0078-6E46-B079-A8791E73898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74" r="6568"/>
          <a:stretch/>
        </p:blipFill>
        <p:spPr bwMode="auto">
          <a:xfrm>
            <a:off x="333772" y="2245375"/>
            <a:ext cx="3312368" cy="3211230"/>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D76ED2DA-36EE-4D5B-BD27-B159F0849339}"/>
              </a:ext>
            </a:extLst>
          </p:cNvPr>
          <p:cNvSpPr txBox="1">
            <a:spLocks/>
          </p:cNvSpPr>
          <p:nvPr/>
        </p:nvSpPr>
        <p:spPr>
          <a:xfrm>
            <a:off x="3790157" y="1988840"/>
            <a:ext cx="6192688" cy="4259559"/>
          </a:xfrm>
          <a:prstGeom prst="rect">
            <a:avLst/>
          </a:prstGeom>
        </p:spPr>
        <p:txBody>
          <a:bodyPr vert="horz" lIns="91440" tIns="45720" rIns="91440" bIns="45720" rtlCol="0">
            <a:noAutofit/>
          </a:bodyPr>
          <a:lstStyle>
            <a:lvl1pPr marL="342797" indent="-342797" algn="l" defTabSz="457063" rtl="0" eaLnBrk="1" latinLnBrk="0" hangingPunct="1">
              <a:spcBef>
                <a:spcPts val="1000"/>
              </a:spcBef>
              <a:spcAft>
                <a:spcPts val="0"/>
              </a:spcAft>
              <a:buClr>
                <a:schemeClr val="accent1"/>
              </a:buClr>
              <a:buSzPct val="80000"/>
              <a:buFont typeface="Wingdings 3" charset="2"/>
              <a:buChar char=""/>
              <a:defRPr sz="1799" kern="1200">
                <a:solidFill>
                  <a:schemeClr val="tx1">
                    <a:lumMod val="75000"/>
                    <a:lumOff val="25000"/>
                  </a:schemeClr>
                </a:solidFill>
                <a:latin typeface="+mn-lt"/>
                <a:ea typeface="+mn-ea"/>
                <a:cs typeface="+mn-cs"/>
              </a:defRPr>
            </a:lvl1pPr>
            <a:lvl2pPr marL="742727" indent="-285664" algn="l" defTabSz="457063"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2657" indent="-228531" algn="l" defTabSz="457063"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599720"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6783"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3846"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0908"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7971"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5034" indent="-228531" algn="l" defTabSz="457063"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defTabSz="457200">
              <a:lnSpc>
                <a:spcPct val="90000"/>
              </a:lnSpc>
            </a:pPr>
            <a:r>
              <a:rPr lang="en-US" sz="2400" dirty="0">
                <a:latin typeface="Calibri" panose="020F0502020204030204" pitchFamily="34" charset="0"/>
                <a:ea typeface="Calibri" panose="020F0502020204030204" pitchFamily="34" charset="0"/>
                <a:cs typeface="Calibri" panose="020F0502020204030204" pitchFamily="34" charset="0"/>
              </a:rPr>
              <a:t>Six Sigma is a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data-driven methodology </a:t>
            </a:r>
            <a:r>
              <a:rPr lang="en-US" sz="2400" dirty="0">
                <a:latin typeface="Calibri" panose="020F0502020204030204" pitchFamily="34" charset="0"/>
                <a:ea typeface="Calibri" panose="020F0502020204030204" pitchFamily="34" charset="0"/>
                <a:cs typeface="Calibri" panose="020F0502020204030204" pitchFamily="34" charset="0"/>
              </a:rPr>
              <a:t>that plays a crucial role in enhancing processes and reducing defects in engineering.</a:t>
            </a:r>
          </a:p>
          <a:p>
            <a:pPr defTabSz="457200">
              <a:lnSpc>
                <a:spcPct val="90000"/>
              </a:lnSpc>
            </a:pPr>
            <a:r>
              <a:rPr lang="en-US" sz="2400" dirty="0">
                <a:latin typeface="Calibri" panose="020F0502020204030204" pitchFamily="34" charset="0"/>
                <a:ea typeface="Calibri" panose="020F0502020204030204" pitchFamily="34" charset="0"/>
                <a:cs typeface="Calibri" panose="020F0502020204030204" pitchFamily="34" charset="0"/>
              </a:rPr>
              <a:t>It has its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roots in Motorola </a:t>
            </a:r>
            <a:r>
              <a:rPr lang="en-US" sz="2400" dirty="0">
                <a:latin typeface="Calibri" panose="020F0502020204030204" pitchFamily="34" charset="0"/>
                <a:ea typeface="Calibri" panose="020F0502020204030204" pitchFamily="34" charset="0"/>
                <a:cs typeface="Calibri" panose="020F0502020204030204" pitchFamily="34" charset="0"/>
              </a:rPr>
              <a:t>but has evolved to become a standard in various industries, including manufacturing, healthcare, and service sectors.</a:t>
            </a:r>
          </a:p>
          <a:p>
            <a:pPr defTabSz="457200">
              <a:lnSpc>
                <a:spcPct val="90000"/>
              </a:lnSpc>
            </a:pPr>
            <a:r>
              <a:rPr lang="en-US" sz="2400" dirty="0">
                <a:latin typeface="Calibri" panose="020F0502020204030204" pitchFamily="34" charset="0"/>
                <a:ea typeface="Calibri" panose="020F0502020204030204" pitchFamily="34" charset="0"/>
                <a:cs typeface="Calibri" panose="020F0502020204030204" pitchFamily="34" charset="0"/>
              </a:rPr>
              <a:t>In this presentation, we'll explore the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fundamental principles and key concepts of Six Sigma</a:t>
            </a:r>
            <a:r>
              <a:rPr lang="en-US" sz="2400" dirty="0">
                <a:latin typeface="Calibri" panose="020F0502020204030204" pitchFamily="34" charset="0"/>
                <a:ea typeface="Calibri" panose="020F0502020204030204" pitchFamily="34" charset="0"/>
                <a:cs typeface="Calibri" panose="020F0502020204030204" pitchFamily="34" charset="0"/>
              </a:rPr>
              <a:t> and its application within the engineering domain.</a:t>
            </a:r>
          </a:p>
        </p:txBody>
      </p:sp>
      <p:sp>
        <p:nvSpPr>
          <p:cNvPr id="5" name="Slide Number Placeholder 4">
            <a:extLst>
              <a:ext uri="{FF2B5EF4-FFF2-40B4-BE49-F238E27FC236}">
                <a16:creationId xmlns:a16="http://schemas.microsoft.com/office/drawing/2014/main" id="{2F5D7B81-B306-4C8B-A20B-0FE25F3E057F}"/>
              </a:ext>
            </a:extLst>
          </p:cNvPr>
          <p:cNvSpPr>
            <a:spLocks noGrp="1"/>
          </p:cNvSpPr>
          <p:nvPr>
            <p:ph type="sldNum" sz="quarter" idx="12"/>
          </p:nvPr>
        </p:nvSpPr>
        <p:spPr>
          <a:xfrm>
            <a:off x="8588425" y="6041362"/>
            <a:ext cx="683161" cy="365125"/>
          </a:xfrm>
        </p:spPr>
        <p:txBody>
          <a:bodyPr vert="horz" lIns="91440" tIns="45720" rIns="91440" bIns="45720" rtlCol="0" anchor="ctr">
            <a:normAutofit/>
          </a:bodyPr>
          <a:lstStyle/>
          <a:p>
            <a:pPr defTabSz="914400">
              <a:spcAft>
                <a:spcPts val="600"/>
              </a:spcAft>
            </a:pPr>
            <a:fld id="{2A013F82-EE5E-44EE-A61D-E31C6657F26F}" type="slidenum">
              <a:rPr lang="en-US" smtClean="0"/>
              <a:pPr defTabSz="914400">
                <a:spcAft>
                  <a:spcPts val="600"/>
                </a:spcAft>
              </a:pPr>
              <a:t>5</a:t>
            </a:fld>
            <a:endParaRPr lang="en-US"/>
          </a:p>
        </p:txBody>
      </p:sp>
      <p:sp>
        <p:nvSpPr>
          <p:cNvPr id="2" name="Footer Placeholder 3">
            <a:extLst>
              <a:ext uri="{FF2B5EF4-FFF2-40B4-BE49-F238E27FC236}">
                <a16:creationId xmlns:a16="http://schemas.microsoft.com/office/drawing/2014/main" id="{9745BB87-C410-FCBE-09C4-E8A8D75BB458}"/>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3" name="Picture 2" descr="Co-funded by the European Union logo in png for web usage">
            <a:extLst>
              <a:ext uri="{FF2B5EF4-FFF2-40B4-BE49-F238E27FC236}">
                <a16:creationId xmlns:a16="http://schemas.microsoft.com/office/drawing/2014/main" id="{448A2878-9D60-0D6D-7737-5D852B68DE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Icon&#10;&#10;Description automatically generated">
            <a:extLst>
              <a:ext uri="{FF2B5EF4-FFF2-40B4-BE49-F238E27FC236}">
                <a16:creationId xmlns:a16="http://schemas.microsoft.com/office/drawing/2014/main" id="{79B5DF93-BAF6-5348-5E37-FAE1AFE72CF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pic>
        <p:nvPicPr>
          <p:cNvPr id="8" name="Picture 7">
            <a:extLst>
              <a:ext uri="{FF2B5EF4-FFF2-40B4-BE49-F238E27FC236}">
                <a16:creationId xmlns:a16="http://schemas.microsoft.com/office/drawing/2014/main" id="{74344023-4845-D575-0EDB-B1772AC6C5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Tree>
    <p:extLst>
      <p:ext uri="{BB962C8B-B14F-4D97-AF65-F5344CB8AC3E}">
        <p14:creationId xmlns:p14="http://schemas.microsoft.com/office/powerpoint/2010/main" val="2070012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Effect transition="in" filter="fade">
                                      <p:cBhvr>
                                        <p:cTn id="14" dur="1000"/>
                                        <p:tgtEl>
                                          <p:spTgt spid="7">
                                            <p:txEl>
                                              <p:pRg st="1" end="1"/>
                                            </p:txEl>
                                          </p:spTgt>
                                        </p:tgtEl>
                                      </p:cBhvr>
                                    </p:animEffect>
                                    <p:anim calcmode="lin" valueType="num">
                                      <p:cBhvr>
                                        <p:cTn id="15"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fade">
                                      <p:cBhvr>
                                        <p:cTn id="21" dur="1000"/>
                                        <p:tgtEl>
                                          <p:spTgt spid="7">
                                            <p:txEl>
                                              <p:pRg st="2" end="2"/>
                                            </p:txEl>
                                          </p:spTgt>
                                        </p:tgtEl>
                                      </p:cBhvr>
                                    </p:animEffect>
                                    <p:anim calcmode="lin" valueType="num">
                                      <p:cBhvr>
                                        <p:cTn id="22"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2">
            <a:extLst>
              <a:ext uri="{FF2B5EF4-FFF2-40B4-BE49-F238E27FC236}">
                <a16:creationId xmlns:a16="http://schemas.microsoft.com/office/drawing/2014/main" id="{4EA0069C-BA33-2CEB-76F8-9CEBE8C52727}"/>
              </a:ext>
            </a:extLst>
          </p:cNvPr>
          <p:cNvSpPr txBox="1">
            <a:spLocks/>
          </p:cNvSpPr>
          <p:nvPr/>
        </p:nvSpPr>
        <p:spPr>
          <a:xfrm>
            <a:off x="677157" y="609600"/>
            <a:ext cx="8594429" cy="1320800"/>
          </a:xfrm>
          <a:prstGeom prst="rect">
            <a:avLst/>
          </a:prstGeom>
        </p:spPr>
        <p:txBody>
          <a:bodyPr vert="horz" lIns="91440" tIns="45720" rIns="91440" bIns="45720" rtlCol="0" anchor="t" anchorCtr="0">
            <a:normAutofit/>
          </a:bodyPr>
          <a:lstStyle>
            <a:lvl1pPr algn="l" defTabSz="457063" rtl="0" eaLnBrk="1" latinLnBrk="0" hangingPunct="1">
              <a:spcBef>
                <a:spcPct val="0"/>
              </a:spcBef>
              <a:buNone/>
              <a:defRPr sz="359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57200">
              <a:spcAft>
                <a:spcPts val="600"/>
              </a:spcAft>
            </a:pPr>
            <a:r>
              <a:rPr lang="en-US" sz="3600" u="sng" dirty="0">
                <a:latin typeface="Calibri" panose="020F0502020204030204" pitchFamily="34" charset="0"/>
                <a:ea typeface="Calibri" panose="020F0502020204030204" pitchFamily="34" charset="0"/>
                <a:cs typeface="Calibri" panose="020F0502020204030204" pitchFamily="34" charset="0"/>
              </a:rPr>
              <a:t>Introduction to Six Sigma</a:t>
            </a:r>
          </a:p>
        </p:txBody>
      </p:sp>
      <p:sp>
        <p:nvSpPr>
          <p:cNvPr id="3" name="Content Placeholder 2">
            <a:extLst>
              <a:ext uri="{FF2B5EF4-FFF2-40B4-BE49-F238E27FC236}">
                <a16:creationId xmlns:a16="http://schemas.microsoft.com/office/drawing/2014/main" id="{4A10D6C8-A824-501D-B105-B17273ED68CD}"/>
              </a:ext>
            </a:extLst>
          </p:cNvPr>
          <p:cNvSpPr>
            <a:spLocks noGrp="1"/>
          </p:cNvSpPr>
          <p:nvPr>
            <p:ph idx="1"/>
          </p:nvPr>
        </p:nvSpPr>
        <p:spPr>
          <a:xfrm>
            <a:off x="3825143" y="1468473"/>
            <a:ext cx="6120680" cy="5040559"/>
          </a:xfrm>
        </p:spPr>
        <p:txBody>
          <a:bodyPr vert="horz" lIns="91440" tIns="45720" rIns="91440" bIns="45720" rtlCol="0">
            <a:noAutofit/>
          </a:bodyPr>
          <a:lstStyle/>
          <a:p>
            <a:pPr defTabSz="457200">
              <a:lnSpc>
                <a:spcPct val="90000"/>
              </a:lnSpc>
            </a:pPr>
            <a:r>
              <a:rPr lang="en-US" sz="2400" b="1" dirty="0">
                <a:solidFill>
                  <a:schemeClr val="accent2"/>
                </a:solidFill>
                <a:latin typeface="Calibri" panose="020F0502020204030204" pitchFamily="34" charset="0"/>
                <a:ea typeface="Calibri" panose="020F0502020204030204" pitchFamily="34" charset="0"/>
                <a:cs typeface="Calibri" panose="020F0502020204030204" pitchFamily="34" charset="0"/>
              </a:rPr>
              <a:t>Significance in Engineering: </a:t>
            </a:r>
            <a:r>
              <a:rPr lang="en-US" sz="2400" dirty="0">
                <a:latin typeface="Calibri" panose="020F0502020204030204" pitchFamily="34" charset="0"/>
                <a:ea typeface="Calibri" panose="020F0502020204030204" pitchFamily="34" charset="0"/>
                <a:cs typeface="Calibri" panose="020F0502020204030204" pitchFamily="34" charset="0"/>
              </a:rPr>
              <a:t>Six Sigma is particularly relevant in engineering as it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helps optimize complex processes, minimize errors, and maximize efficiency</a:t>
            </a:r>
            <a:r>
              <a:rPr lang="en-US" sz="2400" dirty="0">
                <a:latin typeface="Calibri" panose="020F0502020204030204" pitchFamily="34" charset="0"/>
                <a:ea typeface="Calibri" panose="020F0502020204030204" pitchFamily="34" charset="0"/>
                <a:cs typeface="Calibri" panose="020F0502020204030204" pitchFamily="34" charset="0"/>
              </a:rPr>
              <a:t>.</a:t>
            </a:r>
          </a:p>
          <a:p>
            <a:pPr defTabSz="457200">
              <a:lnSpc>
                <a:spcPct val="90000"/>
              </a:lnSpc>
            </a:pPr>
            <a:r>
              <a:rPr lang="en-US" sz="2400" b="1" dirty="0">
                <a:solidFill>
                  <a:schemeClr val="accent2"/>
                </a:solidFill>
                <a:latin typeface="Calibri" panose="020F0502020204030204" pitchFamily="34" charset="0"/>
                <a:ea typeface="Calibri" panose="020F0502020204030204" pitchFamily="34" charset="0"/>
                <a:cs typeface="Calibri" panose="020F0502020204030204" pitchFamily="34" charset="0"/>
              </a:rPr>
              <a:t>Key Objectives: </a:t>
            </a:r>
            <a:r>
              <a:rPr lang="en-US" sz="2400" dirty="0">
                <a:latin typeface="Calibri" panose="020F0502020204030204" pitchFamily="34" charset="0"/>
                <a:ea typeface="Calibri" panose="020F0502020204030204" pitchFamily="34" charset="0"/>
                <a:cs typeface="Calibri" panose="020F0502020204030204" pitchFamily="34" charset="0"/>
              </a:rPr>
              <a:t>The primary goal of Six Sigma in engineering is to achieve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near-perfect performance by reducing process variation</a:t>
            </a:r>
            <a:r>
              <a:rPr lang="en-US" sz="2400" dirty="0">
                <a:latin typeface="Calibri" panose="020F0502020204030204" pitchFamily="34" charset="0"/>
                <a:ea typeface="Calibri" panose="020F0502020204030204" pitchFamily="34" charset="0"/>
                <a:cs typeface="Calibri" panose="020F0502020204030204" pitchFamily="34" charset="0"/>
              </a:rPr>
              <a:t> to within six standard deviations (σ) from the mean.</a:t>
            </a:r>
          </a:p>
          <a:p>
            <a:pPr defTabSz="457200">
              <a:lnSpc>
                <a:spcPct val="90000"/>
              </a:lnSpc>
            </a:pPr>
            <a:r>
              <a:rPr lang="en-US" sz="2400" b="1" dirty="0">
                <a:solidFill>
                  <a:schemeClr val="accent2"/>
                </a:solidFill>
                <a:latin typeface="Calibri" panose="020F0502020204030204" pitchFamily="34" charset="0"/>
                <a:ea typeface="Calibri" panose="020F0502020204030204" pitchFamily="34" charset="0"/>
                <a:cs typeface="Calibri" panose="020F0502020204030204" pitchFamily="34" charset="0"/>
              </a:rPr>
              <a:t>Structured Approach: </a:t>
            </a:r>
            <a:r>
              <a:rPr lang="en-US" sz="2400" dirty="0">
                <a:latin typeface="Calibri" panose="020F0502020204030204" pitchFamily="34" charset="0"/>
                <a:ea typeface="Calibri" panose="020F0502020204030204" pitchFamily="34" charset="0"/>
                <a:cs typeface="Calibri" panose="020F0502020204030204" pitchFamily="34" charset="0"/>
              </a:rPr>
              <a:t>Six Sigma follows a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structured approach </a:t>
            </a:r>
            <a:r>
              <a:rPr lang="en-US" sz="2400" dirty="0">
                <a:latin typeface="Calibri" panose="020F0502020204030204" pitchFamily="34" charset="0"/>
                <a:ea typeface="Calibri" panose="020F0502020204030204" pitchFamily="34" charset="0"/>
                <a:cs typeface="Calibri" panose="020F0502020204030204" pitchFamily="34" charset="0"/>
              </a:rPr>
              <a:t>called DMAIC (Define, Measure, Analyze, Improve, Control) to drive process improvements.</a:t>
            </a:r>
          </a:p>
        </p:txBody>
      </p:sp>
      <p:sp>
        <p:nvSpPr>
          <p:cNvPr id="5" name="Slide Number Placeholder 4">
            <a:extLst>
              <a:ext uri="{FF2B5EF4-FFF2-40B4-BE49-F238E27FC236}">
                <a16:creationId xmlns:a16="http://schemas.microsoft.com/office/drawing/2014/main" id="{759B1944-23AC-7113-4CCF-3F0839B77F4A}"/>
              </a:ext>
            </a:extLst>
          </p:cNvPr>
          <p:cNvSpPr>
            <a:spLocks noGrp="1"/>
          </p:cNvSpPr>
          <p:nvPr>
            <p:ph type="sldNum" sz="quarter" idx="12"/>
          </p:nvPr>
        </p:nvSpPr>
        <p:spPr>
          <a:xfrm>
            <a:off x="8588425" y="6041362"/>
            <a:ext cx="683161" cy="365125"/>
          </a:xfrm>
        </p:spPr>
        <p:txBody>
          <a:bodyPr vert="horz" lIns="91440" tIns="45720" rIns="91440" bIns="45720" rtlCol="0" anchor="ctr">
            <a:normAutofit/>
          </a:bodyPr>
          <a:lstStyle/>
          <a:p>
            <a:pPr defTabSz="914400">
              <a:spcAft>
                <a:spcPts val="600"/>
              </a:spcAft>
            </a:pPr>
            <a:fld id="{2A013F82-EE5E-44EE-A61D-E31C6657F26F}" type="slidenum">
              <a:rPr lang="en-US" smtClean="0"/>
              <a:pPr defTabSz="914400">
                <a:spcAft>
                  <a:spcPts val="600"/>
                </a:spcAft>
              </a:pPr>
              <a:t>6</a:t>
            </a:fld>
            <a:endParaRPr lang="en-US"/>
          </a:p>
        </p:txBody>
      </p:sp>
      <p:pic>
        <p:nvPicPr>
          <p:cNvPr id="8" name="Picture 2" descr="Guide to Six Sigma Certification">
            <a:extLst>
              <a:ext uri="{FF2B5EF4-FFF2-40B4-BE49-F238E27FC236}">
                <a16:creationId xmlns:a16="http://schemas.microsoft.com/office/drawing/2014/main" id="{6AF7BC77-145E-DED5-B33A-CB3CB55694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74" r="6568"/>
          <a:stretch/>
        </p:blipFill>
        <p:spPr bwMode="auto">
          <a:xfrm>
            <a:off x="333772" y="2245375"/>
            <a:ext cx="3312368" cy="321123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3">
            <a:extLst>
              <a:ext uri="{FF2B5EF4-FFF2-40B4-BE49-F238E27FC236}">
                <a16:creationId xmlns:a16="http://schemas.microsoft.com/office/drawing/2014/main" id="{823FD610-06D1-AE9B-903C-B0BB1EE174DA}"/>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892D5BFC-656E-2C4F-F094-8B9A8E440CA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con&#10;&#10;Description automatically generated">
            <a:extLst>
              <a:ext uri="{FF2B5EF4-FFF2-40B4-BE49-F238E27FC236}">
                <a16:creationId xmlns:a16="http://schemas.microsoft.com/office/drawing/2014/main" id="{1241C916-E4D8-05F5-D93A-BCA15D730407}"/>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pic>
        <p:nvPicPr>
          <p:cNvPr id="9" name="Picture 8">
            <a:extLst>
              <a:ext uri="{FF2B5EF4-FFF2-40B4-BE49-F238E27FC236}">
                <a16:creationId xmlns:a16="http://schemas.microsoft.com/office/drawing/2014/main" id="{445BF1D9-3608-0793-55E8-FF2ADA6D8D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Tree>
    <p:extLst>
      <p:ext uri="{BB962C8B-B14F-4D97-AF65-F5344CB8AC3E}">
        <p14:creationId xmlns:p14="http://schemas.microsoft.com/office/powerpoint/2010/main" val="1698620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12">
            <a:extLst>
              <a:ext uri="{FF2B5EF4-FFF2-40B4-BE49-F238E27FC236}">
                <a16:creationId xmlns:a16="http://schemas.microsoft.com/office/drawing/2014/main" id="{4EA0069C-BA33-2CEB-76F8-9CEBE8C52727}"/>
              </a:ext>
            </a:extLst>
          </p:cNvPr>
          <p:cNvSpPr txBox="1">
            <a:spLocks/>
          </p:cNvSpPr>
          <p:nvPr/>
        </p:nvSpPr>
        <p:spPr>
          <a:xfrm>
            <a:off x="677157" y="609600"/>
            <a:ext cx="8594429" cy="1320800"/>
          </a:xfrm>
          <a:prstGeom prst="rect">
            <a:avLst/>
          </a:prstGeom>
        </p:spPr>
        <p:txBody>
          <a:bodyPr vert="horz" lIns="91440" tIns="45720" rIns="91440" bIns="45720" rtlCol="0" anchor="t" anchorCtr="0">
            <a:normAutofit/>
          </a:bodyPr>
          <a:lstStyle>
            <a:lvl1pPr algn="l" defTabSz="457063" rtl="0" eaLnBrk="1" latinLnBrk="0" hangingPunct="1">
              <a:spcBef>
                <a:spcPct val="0"/>
              </a:spcBef>
              <a:buNone/>
              <a:defRPr sz="359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57200">
              <a:spcAft>
                <a:spcPts val="600"/>
              </a:spcAft>
            </a:pPr>
            <a:r>
              <a:rPr lang="en-US" sz="3600" u="sng" dirty="0">
                <a:latin typeface="Calibri" panose="020F0502020204030204" pitchFamily="34" charset="0"/>
                <a:ea typeface="Calibri" panose="020F0502020204030204" pitchFamily="34" charset="0"/>
                <a:cs typeface="Calibri" panose="020F0502020204030204" pitchFamily="34" charset="0"/>
              </a:rPr>
              <a:t>Introduction to Six Sigma</a:t>
            </a:r>
          </a:p>
        </p:txBody>
      </p:sp>
      <p:sp>
        <p:nvSpPr>
          <p:cNvPr id="3" name="Content Placeholder 2">
            <a:extLst>
              <a:ext uri="{FF2B5EF4-FFF2-40B4-BE49-F238E27FC236}">
                <a16:creationId xmlns:a16="http://schemas.microsoft.com/office/drawing/2014/main" id="{4A10D6C8-A824-501D-B105-B17273ED68CD}"/>
              </a:ext>
            </a:extLst>
          </p:cNvPr>
          <p:cNvSpPr>
            <a:spLocks noGrp="1"/>
          </p:cNvSpPr>
          <p:nvPr>
            <p:ph idx="1"/>
          </p:nvPr>
        </p:nvSpPr>
        <p:spPr>
          <a:xfrm>
            <a:off x="4006180" y="2160589"/>
            <a:ext cx="5760639" cy="3768573"/>
          </a:xfrm>
        </p:spPr>
        <p:txBody>
          <a:bodyPr vert="horz" lIns="91440" tIns="45720" rIns="91440" bIns="45720" rtlCol="0">
            <a:normAutofit/>
          </a:bodyPr>
          <a:lstStyle/>
          <a:p>
            <a:pPr defTabSz="457200">
              <a:lnSpc>
                <a:spcPct val="90000"/>
              </a:lnSpc>
            </a:pPr>
            <a:r>
              <a:rPr lang="en-US" sz="2400" b="1" dirty="0">
                <a:solidFill>
                  <a:schemeClr val="accent2"/>
                </a:solidFill>
                <a:latin typeface="Calibri" panose="020F0502020204030204" pitchFamily="34" charset="0"/>
                <a:ea typeface="Calibri" panose="020F0502020204030204" pitchFamily="34" charset="0"/>
                <a:cs typeface="Calibri" panose="020F0502020204030204" pitchFamily="34" charset="0"/>
              </a:rPr>
              <a:t>Data-Driven Decision Making: </a:t>
            </a:r>
            <a:r>
              <a:rPr lang="en-US" sz="2400" dirty="0">
                <a:latin typeface="Calibri" panose="020F0502020204030204" pitchFamily="34" charset="0"/>
                <a:ea typeface="Calibri" panose="020F0502020204030204" pitchFamily="34" charset="0"/>
                <a:cs typeface="Calibri" panose="020F0502020204030204" pitchFamily="34" charset="0"/>
              </a:rPr>
              <a:t>One of the hallmarks of Six Sigma is its reliance on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data and statistical analysis </a:t>
            </a:r>
            <a:r>
              <a:rPr lang="en-US" sz="2400" dirty="0">
                <a:latin typeface="Calibri" panose="020F0502020204030204" pitchFamily="34" charset="0"/>
                <a:ea typeface="Calibri" panose="020F0502020204030204" pitchFamily="34" charset="0"/>
                <a:cs typeface="Calibri" panose="020F0502020204030204" pitchFamily="34" charset="0"/>
              </a:rPr>
              <a:t>to identify and address issues systematically.</a:t>
            </a:r>
          </a:p>
          <a:p>
            <a:pPr defTabSz="457200">
              <a:lnSpc>
                <a:spcPct val="90000"/>
              </a:lnSpc>
            </a:pPr>
            <a:r>
              <a:rPr lang="en-US" sz="2400" b="1" dirty="0">
                <a:solidFill>
                  <a:schemeClr val="accent2"/>
                </a:solidFill>
                <a:latin typeface="Calibri" panose="020F0502020204030204" pitchFamily="34" charset="0"/>
                <a:ea typeface="Calibri" panose="020F0502020204030204" pitchFamily="34" charset="0"/>
                <a:cs typeface="Calibri" panose="020F0502020204030204" pitchFamily="34" charset="0"/>
              </a:rPr>
              <a:t>Benefits for Engineering: </a:t>
            </a:r>
            <a:r>
              <a:rPr lang="en-US" sz="2400" dirty="0">
                <a:latin typeface="Calibri" panose="020F0502020204030204" pitchFamily="34" charset="0"/>
                <a:ea typeface="Calibri" panose="020F0502020204030204" pitchFamily="34" charset="0"/>
                <a:cs typeface="Calibri" panose="020F0502020204030204" pitchFamily="34" charset="0"/>
              </a:rPr>
              <a:t>Six Sigma methodologies lead to </a:t>
            </a:r>
            <a:r>
              <a:rPr lang="en-US" sz="2400" dirty="0">
                <a:solidFill>
                  <a:srgbClr val="FF0000"/>
                </a:solidFill>
                <a:latin typeface="Calibri" panose="020F0502020204030204" pitchFamily="34" charset="0"/>
                <a:ea typeface="Calibri" panose="020F0502020204030204" pitchFamily="34" charset="0"/>
                <a:cs typeface="Calibri" panose="020F0502020204030204" pitchFamily="34" charset="0"/>
              </a:rPr>
              <a:t>improved product quality, cost reduction, increased customer satisfaction, and greater process efficiency</a:t>
            </a:r>
            <a:r>
              <a:rPr lang="en-US" sz="2400" dirty="0">
                <a:latin typeface="Calibri" panose="020F0502020204030204" pitchFamily="34" charset="0"/>
                <a:ea typeface="Calibri" panose="020F0502020204030204" pitchFamily="34" charset="0"/>
                <a:cs typeface="Calibri" panose="020F0502020204030204" pitchFamily="34" charset="0"/>
              </a:rPr>
              <a:t> in engineering projects.</a:t>
            </a:r>
          </a:p>
        </p:txBody>
      </p:sp>
      <p:sp>
        <p:nvSpPr>
          <p:cNvPr id="5" name="Slide Number Placeholder 4">
            <a:extLst>
              <a:ext uri="{FF2B5EF4-FFF2-40B4-BE49-F238E27FC236}">
                <a16:creationId xmlns:a16="http://schemas.microsoft.com/office/drawing/2014/main" id="{759B1944-23AC-7113-4CCF-3F0839B77F4A}"/>
              </a:ext>
            </a:extLst>
          </p:cNvPr>
          <p:cNvSpPr>
            <a:spLocks noGrp="1"/>
          </p:cNvSpPr>
          <p:nvPr>
            <p:ph type="sldNum" sz="quarter" idx="12"/>
          </p:nvPr>
        </p:nvSpPr>
        <p:spPr>
          <a:xfrm>
            <a:off x="8588425" y="6041362"/>
            <a:ext cx="683161" cy="365125"/>
          </a:xfrm>
        </p:spPr>
        <p:txBody>
          <a:bodyPr vert="horz" lIns="91440" tIns="45720" rIns="91440" bIns="45720" rtlCol="0" anchor="ctr">
            <a:normAutofit/>
          </a:bodyPr>
          <a:lstStyle/>
          <a:p>
            <a:pPr defTabSz="914400">
              <a:spcAft>
                <a:spcPts val="600"/>
              </a:spcAft>
            </a:pPr>
            <a:fld id="{2A013F82-EE5E-44EE-A61D-E31C6657F26F}" type="slidenum">
              <a:rPr lang="en-US" smtClean="0"/>
              <a:pPr defTabSz="914400">
                <a:spcAft>
                  <a:spcPts val="600"/>
                </a:spcAft>
              </a:pPr>
              <a:t>7</a:t>
            </a:fld>
            <a:endParaRPr lang="en-US"/>
          </a:p>
        </p:txBody>
      </p:sp>
      <p:pic>
        <p:nvPicPr>
          <p:cNvPr id="8" name="Picture 2" descr="Guide to Six Sigma Certification">
            <a:extLst>
              <a:ext uri="{FF2B5EF4-FFF2-40B4-BE49-F238E27FC236}">
                <a16:creationId xmlns:a16="http://schemas.microsoft.com/office/drawing/2014/main" id="{6AF7BC77-145E-DED5-B33A-CB3CB556947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474" r="6568"/>
          <a:stretch/>
        </p:blipFill>
        <p:spPr bwMode="auto">
          <a:xfrm>
            <a:off x="333772" y="2245375"/>
            <a:ext cx="3312368" cy="321123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3">
            <a:extLst>
              <a:ext uri="{FF2B5EF4-FFF2-40B4-BE49-F238E27FC236}">
                <a16:creationId xmlns:a16="http://schemas.microsoft.com/office/drawing/2014/main" id="{9774D2F6-3311-3957-CAC6-E25FE78BFB96}"/>
              </a:ext>
            </a:extLst>
          </p:cNvPr>
          <p:cNvSpPr txBox="1">
            <a:spLocks/>
          </p:cNvSpPr>
          <p:nvPr/>
        </p:nvSpPr>
        <p:spPr>
          <a:xfrm>
            <a:off x="673611" y="6236049"/>
            <a:ext cx="6295972" cy="365125"/>
          </a:xfrm>
          <a:prstGeom prst="rect">
            <a:avLst/>
          </a:prstGeom>
        </p:spPr>
        <p:txBody>
          <a:bodyPr vert="horz" lIns="91440" tIns="45720" rIns="91440" bIns="45720" rtlCol="0" anchor="ct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Dr. J.Zammit MFE 4213 – Quality &amp; Reliability Engineering</a:t>
            </a:r>
            <a:endParaRPr lang="en-GB" dirty="0"/>
          </a:p>
        </p:txBody>
      </p:sp>
      <p:pic>
        <p:nvPicPr>
          <p:cNvPr id="4" name="Picture 3" descr="Co-funded by the European Union logo in png for web usage">
            <a:extLst>
              <a:ext uri="{FF2B5EF4-FFF2-40B4-BE49-F238E27FC236}">
                <a16:creationId xmlns:a16="http://schemas.microsoft.com/office/drawing/2014/main" id="{D6A0669D-A7F9-5AD9-F51F-6116C4756E9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con&#10;&#10;Description automatically generated">
            <a:extLst>
              <a:ext uri="{FF2B5EF4-FFF2-40B4-BE49-F238E27FC236}">
                <a16:creationId xmlns:a16="http://schemas.microsoft.com/office/drawing/2014/main" id="{37911AE6-B9BB-17EF-868E-735396872E0A}"/>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pic>
        <p:nvPicPr>
          <p:cNvPr id="9" name="Picture 8">
            <a:extLst>
              <a:ext uri="{FF2B5EF4-FFF2-40B4-BE49-F238E27FC236}">
                <a16:creationId xmlns:a16="http://schemas.microsoft.com/office/drawing/2014/main" id="{5E979239-B056-6FDF-CCA4-3973018E7FF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Tree>
    <p:extLst>
      <p:ext uri="{BB962C8B-B14F-4D97-AF65-F5344CB8AC3E}">
        <p14:creationId xmlns:p14="http://schemas.microsoft.com/office/powerpoint/2010/main" val="337659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2"/>
          <p:cNvSpPr>
            <a:spLocks noGrp="1"/>
          </p:cNvSpPr>
          <p:nvPr>
            <p:ph type="title"/>
          </p:nvPr>
        </p:nvSpPr>
        <p:spPr>
          <a:xfrm>
            <a:off x="406795" y="395094"/>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What is Six Sigma?</a:t>
            </a:r>
          </a:p>
        </p:txBody>
      </p:sp>
      <p:sp>
        <p:nvSpPr>
          <p:cNvPr id="3" name="Slide Number Placeholder 2"/>
          <p:cNvSpPr>
            <a:spLocks noGrp="1"/>
          </p:cNvSpPr>
          <p:nvPr>
            <p:ph type="sldNum" sz="quarter" idx="12"/>
          </p:nvPr>
        </p:nvSpPr>
        <p:spPr/>
        <p:txBody>
          <a:bodyPr/>
          <a:lstStyle/>
          <a:p>
            <a:fld id="{2A013F82-EE5E-44EE-A61D-E31C6657F26F}" type="slidenum">
              <a:rPr lang="en-GB" smtClean="0"/>
              <a:t>8</a:t>
            </a:fld>
            <a:endParaRPr lang="en-GB"/>
          </a:p>
        </p:txBody>
      </p:sp>
      <p:sp>
        <p:nvSpPr>
          <p:cNvPr id="15" name="Rectangle 14"/>
          <p:cNvSpPr/>
          <p:nvPr/>
        </p:nvSpPr>
        <p:spPr>
          <a:xfrm>
            <a:off x="4870276" y="2319975"/>
            <a:ext cx="5330194" cy="3939540"/>
          </a:xfrm>
          <a:prstGeom prst="rect">
            <a:avLst/>
          </a:prstGeom>
        </p:spPr>
        <p:txBody>
          <a:bodyPr wrap="square">
            <a:spAutoFit/>
          </a:bodyPr>
          <a:lstStyle/>
          <a:p>
            <a:r>
              <a:rPr lang="en-GB" sz="2000" b="1" u="sng" dirty="0">
                <a:solidFill>
                  <a:schemeClr val="tx1"/>
                </a:solidFill>
                <a:latin typeface="Calibri" panose="020F0502020204030204" pitchFamily="34" charset="0"/>
                <a:ea typeface="Calibri" panose="020F0502020204030204" pitchFamily="34" charset="0"/>
                <a:cs typeface="Calibri" panose="020F0502020204030204" pitchFamily="34" charset="0"/>
              </a:rPr>
              <a:t>Metric</a:t>
            </a:r>
          </a:p>
          <a:p>
            <a:pPr>
              <a:spcAft>
                <a:spcPts val="600"/>
              </a:spcAft>
              <a:buFont typeface="Arial" pitchFamily="34" charset="0"/>
              <a:buChar char="•"/>
            </a:pPr>
            <a:r>
              <a:rPr lang="en-GB" sz="2000" dirty="0">
                <a:solidFill>
                  <a:schemeClr val="tx1"/>
                </a:solidFill>
                <a:latin typeface="Calibri" panose="020F0502020204030204" pitchFamily="34" charset="0"/>
                <a:ea typeface="Calibri" panose="020F0502020204030204" pitchFamily="34" charset="0"/>
                <a:cs typeface="Calibri" panose="020F0502020204030204" pitchFamily="34" charset="0"/>
              </a:rPr>
              <a:t>Measure Process Variation</a:t>
            </a:r>
          </a:p>
          <a:p>
            <a:r>
              <a:rPr lang="en-GB" sz="2000" b="1" u="sng" dirty="0">
                <a:latin typeface="Calibri" panose="020F0502020204030204" pitchFamily="34" charset="0"/>
                <a:ea typeface="Calibri" panose="020F0502020204030204" pitchFamily="34" charset="0"/>
                <a:cs typeface="Calibri" panose="020F0502020204030204" pitchFamily="34" charset="0"/>
              </a:rPr>
              <a:t>Methodology</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Consistent use of DMAIC/DMADV Models</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Team Based Problem Solving</a:t>
            </a:r>
          </a:p>
          <a:p>
            <a:pPr>
              <a:spcAft>
                <a:spcPts val="600"/>
              </a:spcAft>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Measurement-based process analysis, improvement and control</a:t>
            </a:r>
          </a:p>
          <a:p>
            <a:r>
              <a:rPr lang="en-GB" sz="2000" b="1" u="sng" dirty="0">
                <a:latin typeface="Calibri" panose="020F0502020204030204" pitchFamily="34" charset="0"/>
                <a:ea typeface="Calibri" panose="020F0502020204030204" pitchFamily="34" charset="0"/>
                <a:cs typeface="Calibri" panose="020F0502020204030204" pitchFamily="34" charset="0"/>
              </a:rPr>
              <a:t>Management System</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Six Sigma drives strategy execution</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Leadership sponsorship and review</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Metrics driven governance process</a:t>
            </a:r>
          </a:p>
          <a:p>
            <a:pPr>
              <a:buFont typeface="Arial" pitchFamily="34" charset="0"/>
              <a:buChar char="•"/>
            </a:pPr>
            <a:r>
              <a:rPr lang="en-GB" sz="2000" dirty="0">
                <a:latin typeface="Calibri" panose="020F0502020204030204" pitchFamily="34" charset="0"/>
                <a:ea typeface="Calibri" panose="020F0502020204030204" pitchFamily="34" charset="0"/>
                <a:cs typeface="Calibri" panose="020F0502020204030204" pitchFamily="34" charset="0"/>
              </a:rPr>
              <a:t>Engagement across the organization</a:t>
            </a:r>
          </a:p>
        </p:txBody>
      </p:sp>
      <p:grpSp>
        <p:nvGrpSpPr>
          <p:cNvPr id="4" name="Group 3">
            <a:extLst>
              <a:ext uri="{FF2B5EF4-FFF2-40B4-BE49-F238E27FC236}">
                <a16:creationId xmlns:a16="http://schemas.microsoft.com/office/drawing/2014/main" id="{F76DE83B-26CA-3AF9-3DD8-F5113FA8F019}"/>
              </a:ext>
            </a:extLst>
          </p:cNvPr>
          <p:cNvGrpSpPr/>
          <p:nvPr/>
        </p:nvGrpSpPr>
        <p:grpSpPr>
          <a:xfrm>
            <a:off x="301371" y="2708920"/>
            <a:ext cx="4491608" cy="2753072"/>
            <a:chOff x="315615" y="958612"/>
            <a:chExt cx="4491608" cy="2753072"/>
          </a:xfrm>
        </p:grpSpPr>
        <p:sp>
          <p:nvSpPr>
            <p:cNvPr id="11" name="Oval 10"/>
            <p:cNvSpPr/>
            <p:nvPr/>
          </p:nvSpPr>
          <p:spPr bwMode="auto">
            <a:xfrm>
              <a:off x="315615" y="958612"/>
              <a:ext cx="4491608" cy="2753072"/>
            </a:xfrm>
            <a:prstGeom prst="ellipse">
              <a:avLst/>
            </a:prstGeom>
            <a:gradFill rotWithShape="1">
              <a:gsLst>
                <a:gs pos="0">
                  <a:srgbClr val="C0504D">
                    <a:tint val="35000"/>
                    <a:satMod val="260000"/>
                  </a:srgbClr>
                </a:gs>
                <a:gs pos="30000">
                  <a:srgbClr val="C0504D">
                    <a:tint val="38000"/>
                    <a:satMod val="260000"/>
                  </a:srgbClr>
                </a:gs>
                <a:gs pos="75000">
                  <a:srgbClr val="C0504D">
                    <a:tint val="55000"/>
                    <a:satMod val="255000"/>
                  </a:srgbClr>
                </a:gs>
                <a:gs pos="100000">
                  <a:srgbClr val="C0504D">
                    <a:tint val="70000"/>
                    <a:satMod val="255000"/>
                  </a:srgbClr>
                </a:gs>
              </a:gsLst>
              <a:path path="circle">
                <a:fillToRect l="5000" t="100000" r="120000" b="10000"/>
              </a:path>
            </a:gradFill>
            <a:ln w="12700" cap="flat" cmpd="sng" algn="ctr">
              <a:solidFill>
                <a:srgbClr val="C0504D">
                  <a:shade val="70000"/>
                  <a:satMod val="150000"/>
                </a:srgbClr>
              </a:solidFill>
              <a:prstDash val="solid"/>
              <a:headEnd type="none" w="med" len="med"/>
              <a:tailEnd type="none" w="med" len="med"/>
            </a:ln>
            <a:effectLst>
              <a:outerShdw blurRad="50800" dist="25000" dir="5400000" rotWithShape="0">
                <a:srgbClr val="000000">
                  <a:alpha val="40000"/>
                </a:srgbClr>
              </a:outerShdw>
            </a:effectLst>
          </p:spPr>
          <p:txBody>
            <a:bodyPr vert="horz" wrap="square" lIns="91440" tIns="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GB"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rPr>
                <a:t>Management System</a:t>
              </a:r>
              <a:endParaRPr kumimoji="0" lang="en-US"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endParaRPr>
            </a:p>
          </p:txBody>
        </p:sp>
        <p:sp>
          <p:nvSpPr>
            <p:cNvPr id="12" name="Oval 11"/>
            <p:cNvSpPr/>
            <p:nvPr/>
          </p:nvSpPr>
          <p:spPr bwMode="auto">
            <a:xfrm>
              <a:off x="747663" y="2127508"/>
              <a:ext cx="3627512" cy="1448544"/>
            </a:xfrm>
            <a:prstGeom prst="ellipse">
              <a:avLst/>
            </a:prstGeom>
            <a:gradFill rotWithShape="1">
              <a:gsLst>
                <a:gs pos="0">
                  <a:srgbClr val="4BACC6">
                    <a:tint val="35000"/>
                    <a:satMod val="260000"/>
                  </a:srgbClr>
                </a:gs>
                <a:gs pos="30000">
                  <a:srgbClr val="4BACC6">
                    <a:tint val="38000"/>
                    <a:satMod val="260000"/>
                  </a:srgbClr>
                </a:gs>
                <a:gs pos="75000">
                  <a:srgbClr val="4BACC6">
                    <a:tint val="55000"/>
                    <a:satMod val="255000"/>
                  </a:srgbClr>
                </a:gs>
                <a:gs pos="100000">
                  <a:srgbClr val="4BACC6">
                    <a:tint val="70000"/>
                    <a:satMod val="255000"/>
                  </a:srgbClr>
                </a:gs>
              </a:gsLst>
              <a:path path="circle">
                <a:fillToRect l="5000" t="100000" r="120000" b="10000"/>
              </a:path>
            </a:gradFill>
            <a:ln w="12700" cap="flat" cmpd="sng" algn="ctr">
              <a:solidFill>
                <a:srgbClr val="4BACC6">
                  <a:shade val="70000"/>
                  <a:satMod val="150000"/>
                </a:srgbClr>
              </a:solidFill>
              <a:prstDash val="solid"/>
              <a:headEnd type="none" w="med" len="med"/>
              <a:tailEnd type="none" w="med" len="med"/>
            </a:ln>
            <a:effectLst>
              <a:outerShdw blurRad="50800" dist="25000" dir="5400000" rotWithShape="0">
                <a:srgbClr val="000000">
                  <a:alpha val="40000"/>
                </a:srgbClr>
              </a:outerShdw>
            </a:effectLst>
          </p:spPr>
          <p:txBody>
            <a:bodyPr vert="horz" wrap="square" lIns="91440" tIns="4572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GB"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rPr>
                <a:t>Methodology</a:t>
              </a:r>
              <a:endParaRPr kumimoji="0" lang="en-US"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endParaRPr>
            </a:p>
          </p:txBody>
        </p:sp>
        <p:sp>
          <p:nvSpPr>
            <p:cNvPr id="13" name="Oval 12"/>
            <p:cNvSpPr/>
            <p:nvPr/>
          </p:nvSpPr>
          <p:spPr bwMode="auto">
            <a:xfrm>
              <a:off x="1755775" y="2849503"/>
              <a:ext cx="1872208" cy="576064"/>
            </a:xfrm>
            <a:prstGeom prst="ellipse">
              <a:avLst/>
            </a:prstGeom>
            <a:gradFill rotWithShape="1">
              <a:gsLst>
                <a:gs pos="0">
                  <a:srgbClr val="4F81BD">
                    <a:tint val="35000"/>
                    <a:satMod val="260000"/>
                  </a:srgbClr>
                </a:gs>
                <a:gs pos="30000">
                  <a:srgbClr val="4F81BD">
                    <a:tint val="38000"/>
                    <a:satMod val="260000"/>
                  </a:srgbClr>
                </a:gs>
                <a:gs pos="75000">
                  <a:srgbClr val="4F81BD">
                    <a:tint val="55000"/>
                    <a:satMod val="255000"/>
                  </a:srgbClr>
                </a:gs>
                <a:gs pos="100000">
                  <a:srgbClr val="4F81BD">
                    <a:tint val="70000"/>
                    <a:satMod val="255000"/>
                  </a:srgbClr>
                </a:gs>
              </a:gsLst>
              <a:path path="circle">
                <a:fillToRect l="5000" t="100000" r="120000" b="10000"/>
              </a:path>
            </a:gradFill>
            <a:ln w="12700" cap="flat" cmpd="sng" algn="ctr">
              <a:solidFill>
                <a:srgbClr val="4F81BD">
                  <a:shade val="70000"/>
                  <a:satMod val="150000"/>
                </a:srgbClr>
              </a:solidFill>
              <a:prstDash val="solid"/>
              <a:headEnd type="none" w="med" len="med"/>
              <a:tailEnd type="none" w="med" len="med"/>
            </a:ln>
            <a:effectLst>
              <a:outerShdw blurRad="50800" dist="25000" dir="5400000" rotWithShape="0">
                <a:srgbClr val="000000">
                  <a:alpha val="40000"/>
                </a:srgbClr>
              </a:outerShdw>
            </a:effectLst>
          </p:spPr>
          <p:txBody>
            <a:bodyPr vert="horz" wrap="square" lIns="91440" tIns="45720" rIns="91440" bIns="45720" numCol="1" rtlCol="0"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en-GB"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rPr>
                <a:t>Metric</a:t>
              </a:r>
              <a:endParaRPr kumimoji="0" lang="en-US" sz="2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Verdana" pitchFamily="34" charset="0"/>
                <a:ea typeface="+mn-ea"/>
                <a:cs typeface="+mn-cs"/>
              </a:endParaRPr>
            </a:p>
          </p:txBody>
        </p:sp>
      </p:grpSp>
      <p:pic>
        <p:nvPicPr>
          <p:cNvPr id="16" name="Picture 15">
            <a:extLst>
              <a:ext uri="{FF2B5EF4-FFF2-40B4-BE49-F238E27FC236}">
                <a16:creationId xmlns:a16="http://schemas.microsoft.com/office/drawing/2014/main" id="{95134FA1-6B85-4C94-927D-6FDE1B7D1D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19" name="Rectangle 18">
            <a:extLst>
              <a:ext uri="{FF2B5EF4-FFF2-40B4-BE49-F238E27FC236}">
                <a16:creationId xmlns:a16="http://schemas.microsoft.com/office/drawing/2014/main" id="{68CA5B7A-7A27-0A0F-19E4-838DBD3FA740}"/>
              </a:ext>
            </a:extLst>
          </p:cNvPr>
          <p:cNvSpPr/>
          <p:nvPr/>
        </p:nvSpPr>
        <p:spPr>
          <a:xfrm>
            <a:off x="301371" y="1101704"/>
            <a:ext cx="9585427" cy="1323439"/>
          </a:xfrm>
          <a:prstGeom prst="rect">
            <a:avLst/>
          </a:prstGeom>
        </p:spPr>
        <p:txBody>
          <a:bodyPr wrap="square">
            <a:spAutoFit/>
          </a:bodyPr>
          <a:lstStyle/>
          <a:p>
            <a:r>
              <a:rPr lang="en-GB" sz="2000" dirty="0">
                <a:latin typeface="Calibri" panose="020F0502020204030204" pitchFamily="34" charset="0"/>
                <a:ea typeface="Calibri" panose="020F0502020204030204" pitchFamily="34" charset="0"/>
                <a:cs typeface="Calibri" panose="020F0502020204030204" pitchFamily="34" charset="0"/>
              </a:rPr>
              <a:t>The term "Six Sigma" refers to a statistical measure that quantifies how far a process deviates from perfection. It signifies a process that produces only 3.4 defects per million opportunities. Six Sigma places a strong emphasis on quality improvement by reducing variations in processes, ultimately leading to better products or services.</a:t>
            </a:r>
          </a:p>
        </p:txBody>
      </p:sp>
      <p:sp>
        <p:nvSpPr>
          <p:cNvPr id="2" name="Footer Placeholder 3">
            <a:extLst>
              <a:ext uri="{FF2B5EF4-FFF2-40B4-BE49-F238E27FC236}">
                <a16:creationId xmlns:a16="http://schemas.microsoft.com/office/drawing/2014/main" id="{494125D8-B4F9-90AD-72C2-FB8979447BF6}"/>
              </a:ext>
            </a:extLst>
          </p:cNvPr>
          <p:cNvSpPr>
            <a:spLocks noGrp="1"/>
          </p:cNvSpPr>
          <p:nvPr>
            <p:ph type="ftr" sz="quarter" idx="11"/>
          </p:nvPr>
        </p:nvSpPr>
        <p:spPr>
          <a:xfrm>
            <a:off x="673611" y="6236049"/>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5" name="Picture 4" descr="Co-funded by the European Union logo in png for web usage">
            <a:extLst>
              <a:ext uri="{FF2B5EF4-FFF2-40B4-BE49-F238E27FC236}">
                <a16:creationId xmlns:a16="http://schemas.microsoft.com/office/drawing/2014/main" id="{3448F509-9BDB-906D-CCBA-9043D5E034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Icon&#10;&#10;Description automatically generated">
            <a:extLst>
              <a:ext uri="{FF2B5EF4-FFF2-40B4-BE49-F238E27FC236}">
                <a16:creationId xmlns:a16="http://schemas.microsoft.com/office/drawing/2014/main" id="{5172377C-B212-1F7E-BB52-AEFA0FEB7FD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377404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694827" y="406142"/>
            <a:ext cx="9144001" cy="599728"/>
          </a:xfrm>
        </p:spPr>
        <p:txBody>
          <a:bodyPr anchor="t" anchorCtr="0">
            <a:normAutofit fontScale="90000"/>
          </a:bodyPr>
          <a:lstStyle/>
          <a:p>
            <a:r>
              <a:rPr lang="en-US" u="sng" dirty="0">
                <a:latin typeface="Calibri" panose="020F0502020204030204" pitchFamily="34" charset="0"/>
                <a:ea typeface="Calibri" panose="020F0502020204030204" pitchFamily="34" charset="0"/>
                <a:cs typeface="Calibri" panose="020F0502020204030204" pitchFamily="34" charset="0"/>
              </a:rPr>
              <a:t>Why Six Sigma?</a:t>
            </a:r>
          </a:p>
        </p:txBody>
      </p:sp>
      <p:sp>
        <p:nvSpPr>
          <p:cNvPr id="12" name="Content Placeholder 2"/>
          <p:cNvSpPr>
            <a:spLocks noGrp="1"/>
          </p:cNvSpPr>
          <p:nvPr>
            <p:ph idx="1"/>
          </p:nvPr>
        </p:nvSpPr>
        <p:spPr>
          <a:xfrm>
            <a:off x="477788" y="1410288"/>
            <a:ext cx="9361040" cy="4223330"/>
          </a:xfrm>
        </p:spPr>
        <p:txBody>
          <a:bodyPr>
            <a:normAutofit/>
          </a:bodyPr>
          <a:lstStyle/>
          <a:p>
            <a:r>
              <a:rPr lang="en-US" altLang="en-US" sz="2400" dirty="0">
                <a:latin typeface="Calibri" panose="020F0502020204030204" pitchFamily="34" charset="0"/>
                <a:ea typeface="Calibri" panose="020F0502020204030204" pitchFamily="34" charset="0"/>
                <a:cs typeface="Calibri" panose="020F0502020204030204" pitchFamily="34" charset="0"/>
              </a:rPr>
              <a:t>Six Sigma emerged as a natural evolution in business to increase profit by eliminating defects</a:t>
            </a:r>
          </a:p>
          <a:p>
            <a:r>
              <a:rPr lang="en-US" altLang="en-US" sz="2400" dirty="0">
                <a:latin typeface="Calibri" panose="020F0502020204030204" pitchFamily="34" charset="0"/>
                <a:ea typeface="Calibri" panose="020F0502020204030204" pitchFamily="34" charset="0"/>
                <a:cs typeface="Calibri" panose="020F0502020204030204" pitchFamily="34" charset="0"/>
              </a:rPr>
              <a:t>The Current business environment now demands and rewards innovation more than ever before due to:</a:t>
            </a:r>
          </a:p>
          <a:p>
            <a:pPr lvl="1">
              <a:buFont typeface="Wingdings" panose="05000000000000000000" pitchFamily="2" charset="2"/>
              <a:buChar char="Ø"/>
            </a:pPr>
            <a:r>
              <a:rPr lang="en-US" altLang="en-US" sz="2400" dirty="0">
                <a:latin typeface="Calibri" panose="020F0502020204030204" pitchFamily="34" charset="0"/>
                <a:ea typeface="Calibri" panose="020F0502020204030204" pitchFamily="34" charset="0"/>
                <a:cs typeface="Calibri" panose="020F0502020204030204" pitchFamily="34" charset="0"/>
              </a:rPr>
              <a:t>Customer Expectations</a:t>
            </a:r>
          </a:p>
          <a:p>
            <a:pPr lvl="1">
              <a:buFont typeface="Wingdings" panose="05000000000000000000" pitchFamily="2" charset="2"/>
              <a:buChar char="Ø"/>
            </a:pPr>
            <a:r>
              <a:rPr lang="en-US" altLang="en-US" sz="2400" dirty="0">
                <a:latin typeface="Calibri" panose="020F0502020204030204" pitchFamily="34" charset="0"/>
                <a:ea typeface="Calibri" panose="020F0502020204030204" pitchFamily="34" charset="0"/>
                <a:cs typeface="Calibri" panose="020F0502020204030204" pitchFamily="34" charset="0"/>
              </a:rPr>
              <a:t>Technological Change</a:t>
            </a:r>
          </a:p>
          <a:p>
            <a:pPr lvl="1">
              <a:buFont typeface="Wingdings" panose="05000000000000000000" pitchFamily="2" charset="2"/>
              <a:buChar char="Ø"/>
            </a:pPr>
            <a:r>
              <a:rPr lang="en-US" altLang="en-US" sz="2400" dirty="0">
                <a:latin typeface="Calibri" panose="020F0502020204030204" pitchFamily="34" charset="0"/>
                <a:ea typeface="Calibri" panose="020F0502020204030204" pitchFamily="34" charset="0"/>
                <a:cs typeface="Calibri" panose="020F0502020204030204" pitchFamily="34" charset="0"/>
              </a:rPr>
              <a:t>Global Competition</a:t>
            </a:r>
          </a:p>
          <a:p>
            <a:pPr lvl="1">
              <a:buFont typeface="Wingdings" panose="05000000000000000000" pitchFamily="2" charset="2"/>
              <a:buChar char="Ø"/>
            </a:pPr>
            <a:r>
              <a:rPr lang="en-US" altLang="en-US" sz="2400" dirty="0">
                <a:latin typeface="Calibri" panose="020F0502020204030204" pitchFamily="34" charset="0"/>
                <a:ea typeface="Calibri" panose="020F0502020204030204" pitchFamily="34" charset="0"/>
                <a:cs typeface="Calibri" panose="020F0502020204030204" pitchFamily="34" charset="0"/>
              </a:rPr>
              <a:t>Market Fragmentation</a:t>
            </a:r>
          </a:p>
        </p:txBody>
      </p:sp>
      <p:sp>
        <p:nvSpPr>
          <p:cNvPr id="3" name="Slide Number Placeholder 2"/>
          <p:cNvSpPr>
            <a:spLocks noGrp="1"/>
          </p:cNvSpPr>
          <p:nvPr>
            <p:ph type="sldNum" sz="quarter" idx="12"/>
          </p:nvPr>
        </p:nvSpPr>
        <p:spPr/>
        <p:txBody>
          <a:bodyPr/>
          <a:lstStyle/>
          <a:p>
            <a:fld id="{2A013F82-EE5E-44EE-A61D-E31C6657F26F}" type="slidenum">
              <a:rPr lang="en-GB" smtClean="0"/>
              <a:t>9</a:t>
            </a:fld>
            <a:endParaRPr lang="en-GB"/>
          </a:p>
        </p:txBody>
      </p:sp>
      <p:pic>
        <p:nvPicPr>
          <p:cNvPr id="9" name="Picture 8">
            <a:extLst>
              <a:ext uri="{FF2B5EF4-FFF2-40B4-BE49-F238E27FC236}">
                <a16:creationId xmlns:a16="http://schemas.microsoft.com/office/drawing/2014/main" id="{AF34CFE1-8D0F-42C1-B1C3-DDA4E66024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50796" y="-177233"/>
            <a:ext cx="2878072" cy="1404498"/>
          </a:xfrm>
          <a:prstGeom prst="rect">
            <a:avLst/>
          </a:prstGeom>
        </p:spPr>
      </p:pic>
      <p:sp>
        <p:nvSpPr>
          <p:cNvPr id="2" name="Footer Placeholder 3">
            <a:extLst>
              <a:ext uri="{FF2B5EF4-FFF2-40B4-BE49-F238E27FC236}">
                <a16:creationId xmlns:a16="http://schemas.microsoft.com/office/drawing/2014/main" id="{B0C05E60-BCC5-A7F0-9FBF-96BF2443BE33}"/>
              </a:ext>
            </a:extLst>
          </p:cNvPr>
          <p:cNvSpPr>
            <a:spLocks noGrp="1"/>
          </p:cNvSpPr>
          <p:nvPr>
            <p:ph type="ftr" sz="quarter" idx="11"/>
          </p:nvPr>
        </p:nvSpPr>
        <p:spPr>
          <a:xfrm>
            <a:off x="694827" y="6223925"/>
            <a:ext cx="6295972" cy="365125"/>
          </a:xfrm>
        </p:spPr>
        <p:txBody>
          <a:bodyPr/>
          <a:lstStyle/>
          <a:p>
            <a:r>
              <a:rPr lang="en-GB" dirty="0" err="1"/>
              <a:t>Dr.</a:t>
            </a:r>
            <a:r>
              <a:rPr lang="en-GB" dirty="0"/>
              <a:t> </a:t>
            </a:r>
            <a:r>
              <a:rPr lang="en-GB" dirty="0" err="1"/>
              <a:t>J.Zammit</a:t>
            </a:r>
            <a:r>
              <a:rPr lang="en-GB" dirty="0"/>
              <a:t> MFE 4213 – Quality &amp; Reliability Engineering</a:t>
            </a:r>
          </a:p>
        </p:txBody>
      </p:sp>
      <p:pic>
        <p:nvPicPr>
          <p:cNvPr id="4" name="Picture 3" descr="Co-funded by the European Union logo in png for web usage">
            <a:extLst>
              <a:ext uri="{FF2B5EF4-FFF2-40B4-BE49-F238E27FC236}">
                <a16:creationId xmlns:a16="http://schemas.microsoft.com/office/drawing/2014/main" id="{BB33C98B-041D-0745-D88D-65F7F8F2A7C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028585" y="6192574"/>
            <a:ext cx="2160240" cy="452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con&#10;&#10;Description automatically generated">
            <a:extLst>
              <a:ext uri="{FF2B5EF4-FFF2-40B4-BE49-F238E27FC236}">
                <a16:creationId xmlns:a16="http://schemas.microsoft.com/office/drawing/2014/main" id="{AD7D7514-398B-DBF3-E961-2A8EE042B39E}"/>
              </a:ext>
            </a:extLst>
          </p:cNvPr>
          <p:cNvPicPr/>
          <p:nvPr/>
        </p:nvPicPr>
        <p:blipFill>
          <a:blip r:embed="rId5" cstate="print">
            <a:extLst>
              <a:ext uri="{28A0092B-C50C-407E-A947-70E740481C1C}">
                <a14:useLocalDpi xmlns:a14="http://schemas.microsoft.com/office/drawing/2010/main" val="0"/>
              </a:ext>
            </a:extLst>
          </a:blip>
          <a:srcRect/>
          <a:stretch>
            <a:fillRect/>
          </a:stretch>
        </p:blipFill>
        <p:spPr>
          <a:xfrm>
            <a:off x="11139254" y="975272"/>
            <a:ext cx="734554" cy="1039098"/>
          </a:xfrm>
          <a:prstGeom prst="rect">
            <a:avLst/>
          </a:prstGeom>
          <a:ln/>
        </p:spPr>
      </p:pic>
    </p:spTree>
    <p:extLst>
      <p:ext uri="{BB962C8B-B14F-4D97-AF65-F5344CB8AC3E}">
        <p14:creationId xmlns:p14="http://schemas.microsoft.com/office/powerpoint/2010/main" val="144586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anim calcmode="lin" valueType="num">
                                      <p:cBhvr>
                                        <p:cTn id="8"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xEl>
                                              <p:pRg st="1" end="1"/>
                                            </p:txEl>
                                          </p:spTgt>
                                        </p:tgtEl>
                                        <p:attrNameLst>
                                          <p:attrName>style.visibility</p:attrName>
                                        </p:attrNameLst>
                                      </p:cBhvr>
                                      <p:to>
                                        <p:strVal val="visible"/>
                                      </p:to>
                                    </p:set>
                                    <p:animEffect transition="in" filter="fade">
                                      <p:cBhvr>
                                        <p:cTn id="14" dur="1000"/>
                                        <p:tgtEl>
                                          <p:spTgt spid="12">
                                            <p:txEl>
                                              <p:pRg st="1" end="1"/>
                                            </p:txEl>
                                          </p:spTgt>
                                        </p:tgtEl>
                                      </p:cBhvr>
                                    </p:animEffect>
                                    <p:anim calcmode="lin" valueType="num">
                                      <p:cBhvr>
                                        <p:cTn id="15" dur="1000" fill="hold"/>
                                        <p:tgtEl>
                                          <p:spTgt spid="12">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2">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Effect transition="in" filter="fade">
                                      <p:cBhvr>
                                        <p:cTn id="19" dur="1000"/>
                                        <p:tgtEl>
                                          <p:spTgt spid="12">
                                            <p:txEl>
                                              <p:pRg st="2" end="2"/>
                                            </p:txEl>
                                          </p:spTgt>
                                        </p:tgtEl>
                                      </p:cBhvr>
                                    </p:animEffect>
                                    <p:anim calcmode="lin" valueType="num">
                                      <p:cBhvr>
                                        <p:cTn id="20" dur="1000" fill="hold"/>
                                        <p:tgtEl>
                                          <p:spTgt spid="1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12">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2">
                                            <p:txEl>
                                              <p:pRg st="3" end="3"/>
                                            </p:txEl>
                                          </p:spTgt>
                                        </p:tgtEl>
                                        <p:attrNameLst>
                                          <p:attrName>style.visibility</p:attrName>
                                        </p:attrNameLst>
                                      </p:cBhvr>
                                      <p:to>
                                        <p:strVal val="visible"/>
                                      </p:to>
                                    </p:set>
                                    <p:animEffect transition="in" filter="fade">
                                      <p:cBhvr>
                                        <p:cTn id="24" dur="1000"/>
                                        <p:tgtEl>
                                          <p:spTgt spid="12">
                                            <p:txEl>
                                              <p:pRg st="3" end="3"/>
                                            </p:txEl>
                                          </p:spTgt>
                                        </p:tgtEl>
                                      </p:cBhvr>
                                    </p:animEffect>
                                    <p:anim calcmode="lin" valueType="num">
                                      <p:cBhvr>
                                        <p:cTn id="25" dur="1000" fill="hold"/>
                                        <p:tgtEl>
                                          <p:spTgt spid="12">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12">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animEffect transition="in" filter="fade">
                                      <p:cBhvr>
                                        <p:cTn id="29" dur="1000"/>
                                        <p:tgtEl>
                                          <p:spTgt spid="12">
                                            <p:txEl>
                                              <p:pRg st="4" end="4"/>
                                            </p:txEl>
                                          </p:spTgt>
                                        </p:tgtEl>
                                      </p:cBhvr>
                                    </p:animEffect>
                                    <p:anim calcmode="lin" valueType="num">
                                      <p:cBhvr>
                                        <p:cTn id="30" dur="1000" fill="hold"/>
                                        <p:tgtEl>
                                          <p:spTgt spid="12">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12">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2">
                                            <p:txEl>
                                              <p:pRg st="5" end="5"/>
                                            </p:txEl>
                                          </p:spTgt>
                                        </p:tgtEl>
                                        <p:attrNameLst>
                                          <p:attrName>style.visibility</p:attrName>
                                        </p:attrNameLst>
                                      </p:cBhvr>
                                      <p:to>
                                        <p:strVal val="visible"/>
                                      </p:to>
                                    </p:set>
                                    <p:animEffect transition="in" filter="fade">
                                      <p:cBhvr>
                                        <p:cTn id="34" dur="1000"/>
                                        <p:tgtEl>
                                          <p:spTgt spid="12">
                                            <p:txEl>
                                              <p:pRg st="5" end="5"/>
                                            </p:txEl>
                                          </p:spTgt>
                                        </p:tgtEl>
                                      </p:cBhvr>
                                    </p:animEffect>
                                    <p:anim calcmode="lin" valueType="num">
                                      <p:cBhvr>
                                        <p:cTn id="35" dur="1000" fill="hold"/>
                                        <p:tgtEl>
                                          <p:spTgt spid="12">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1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Digital Blue Tunnel">
      <a:dk1>
        <a:srgbClr val="000000"/>
      </a:dk1>
      <a:lt1>
        <a:sysClr val="window" lastClr="FFFFFF"/>
      </a:lt1>
      <a:dk2>
        <a:srgbClr val="001027"/>
      </a:dk2>
      <a:lt2>
        <a:srgbClr val="C1EBF7"/>
      </a:lt2>
      <a:accent1>
        <a:srgbClr val="56C5FF"/>
      </a:accent1>
      <a:accent2>
        <a:srgbClr val="4BB836"/>
      </a:accent2>
      <a:accent3>
        <a:srgbClr val="F8B004"/>
      </a:accent3>
      <a:accent4>
        <a:srgbClr val="972ACD"/>
      </a:accent4>
      <a:accent5>
        <a:srgbClr val="F86E24"/>
      </a:accent5>
      <a:accent6>
        <a:srgbClr val="DB30C7"/>
      </a:accent6>
      <a:hlink>
        <a:srgbClr val="F8B004"/>
      </a:hlink>
      <a:folHlink>
        <a:srgbClr val="969696"/>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3218</TotalTime>
  <Words>3611</Words>
  <Application>Microsoft Office PowerPoint</Application>
  <PresentationFormat>Custom</PresentationFormat>
  <Paragraphs>378</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Calibri</vt:lpstr>
      <vt:lpstr>Arial</vt:lpstr>
      <vt:lpstr>Wingdings 3</vt:lpstr>
      <vt:lpstr>Trebuchet MS</vt:lpstr>
      <vt:lpstr>Corbel</vt:lpstr>
      <vt:lpstr>Verdana</vt:lpstr>
      <vt:lpstr>Wingdings</vt:lpstr>
      <vt:lpstr>Facet</vt:lpstr>
      <vt:lpstr>MFE 4213 Quality &amp; Reliability Engineering  Dr. Joseph Zammit Email: Joseph.Zammit@UM.EDU.MT</vt:lpstr>
      <vt:lpstr>Quality Perspective</vt:lpstr>
      <vt:lpstr>Outline Lecture 4</vt:lpstr>
      <vt:lpstr>Lecture 4: ILO</vt:lpstr>
      <vt:lpstr>PowerPoint Presentation</vt:lpstr>
      <vt:lpstr>PowerPoint Presentation</vt:lpstr>
      <vt:lpstr>PowerPoint Presentation</vt:lpstr>
      <vt:lpstr>What is Six Sigma?</vt:lpstr>
      <vt:lpstr>Why Six Sigma?</vt:lpstr>
      <vt:lpstr>Six Sigma Levels</vt:lpstr>
      <vt:lpstr>Focus: The End User</vt:lpstr>
      <vt:lpstr> 6-Sigma Methodology</vt:lpstr>
      <vt:lpstr>DMAIC</vt:lpstr>
      <vt:lpstr>Design for 6-Sigma DMADV / DFSS</vt:lpstr>
      <vt:lpstr>Six Sigma tools</vt:lpstr>
      <vt:lpstr>Six Sigma Management System</vt:lpstr>
      <vt:lpstr>The Six Sigma Management System</vt:lpstr>
      <vt:lpstr>Six Sigma Workshop</vt:lpstr>
      <vt:lpstr>Six Sigma Workshop</vt:lpstr>
      <vt:lpstr> Conclusion</vt:lpstr>
      <vt:lpstr>Conclusion:4 Basic Concepts of 6-Sigma</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MFE 4213 Quality &amp; Reliability Engineering  Dr. Joseph Zammit Office: RM 104 Email: Joseph.Zammit@UM.EDU.MT</dc:title>
  <dc:creator>Zammit, Joseph</dc:creator>
  <cp:lastModifiedBy>Antonio Maffei</cp:lastModifiedBy>
  <cp:revision>111</cp:revision>
  <cp:lastPrinted>2018-12-11T09:49:17Z</cp:lastPrinted>
  <dcterms:created xsi:type="dcterms:W3CDTF">2018-01-08T11:00:14Z</dcterms:created>
  <dcterms:modified xsi:type="dcterms:W3CDTF">2025-04-25T11:38:19Z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